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notesSlides/notesSlide7.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4" r:id="rId1"/>
  </p:sldMasterIdLst>
  <p:notesMasterIdLst>
    <p:notesMasterId r:id="rId53"/>
  </p:notesMasterIdLst>
  <p:handoutMasterIdLst>
    <p:handoutMasterId r:id="rId54"/>
  </p:handoutMasterIdLst>
  <p:sldIdLst>
    <p:sldId id="256" r:id="rId2"/>
    <p:sldId id="267" r:id="rId3"/>
    <p:sldId id="275" r:id="rId4"/>
    <p:sldId id="268" r:id="rId5"/>
    <p:sldId id="270" r:id="rId6"/>
    <p:sldId id="276" r:id="rId7"/>
    <p:sldId id="258" r:id="rId8"/>
    <p:sldId id="281" r:id="rId9"/>
    <p:sldId id="273" r:id="rId10"/>
    <p:sldId id="277" r:id="rId11"/>
    <p:sldId id="282" r:id="rId12"/>
    <p:sldId id="283" r:id="rId13"/>
    <p:sldId id="284" r:id="rId14"/>
    <p:sldId id="286" r:id="rId15"/>
    <p:sldId id="271" r:id="rId16"/>
    <p:sldId id="274" r:id="rId17"/>
    <p:sldId id="278" r:id="rId18"/>
    <p:sldId id="279" r:id="rId19"/>
    <p:sldId id="280" r:id="rId20"/>
    <p:sldId id="285" r:id="rId21"/>
    <p:sldId id="315" r:id="rId22"/>
    <p:sldId id="287" r:id="rId23"/>
    <p:sldId id="288" r:id="rId24"/>
    <p:sldId id="289" r:id="rId25"/>
    <p:sldId id="290" r:id="rId26"/>
    <p:sldId id="291" r:id="rId27"/>
    <p:sldId id="292" r:id="rId28"/>
    <p:sldId id="293" r:id="rId29"/>
    <p:sldId id="294" r:id="rId30"/>
    <p:sldId id="269" r:id="rId31"/>
    <p:sldId id="296" r:id="rId32"/>
    <p:sldId id="297" r:id="rId33"/>
    <p:sldId id="300" r:id="rId34"/>
    <p:sldId id="298" r:id="rId35"/>
    <p:sldId id="299" r:id="rId36"/>
    <p:sldId id="302" r:id="rId37"/>
    <p:sldId id="301" r:id="rId38"/>
    <p:sldId id="303" r:id="rId39"/>
    <p:sldId id="305" r:id="rId40"/>
    <p:sldId id="304" r:id="rId41"/>
    <p:sldId id="307" r:id="rId42"/>
    <p:sldId id="308" r:id="rId43"/>
    <p:sldId id="316" r:id="rId44"/>
    <p:sldId id="306" r:id="rId45"/>
    <p:sldId id="317" r:id="rId46"/>
    <p:sldId id="309" r:id="rId47"/>
    <p:sldId id="312" r:id="rId48"/>
    <p:sldId id="313" r:id="rId49"/>
    <p:sldId id="311" r:id="rId50"/>
    <p:sldId id="314" r:id="rId51"/>
    <p:sldId id="310" r:id="rId5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0706" autoAdjust="0"/>
  </p:normalViewPr>
  <p:slideViewPr>
    <p:cSldViewPr>
      <p:cViewPr varScale="1">
        <p:scale>
          <a:sx n="86" d="100"/>
          <a:sy n="86" d="100"/>
        </p:scale>
        <p:origin x="-22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package" Target="../embeddings/Feuille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Feuille_Microsoft_Office_Excel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CA"/>
  <c:clrMapOvr bg1="lt1" tx1="dk1" bg2="lt2" tx2="dk2" accent1="accent1" accent2="accent2" accent3="accent3" accent4="accent4" accent5="accent5" accent6="accent6" hlink="hlink" folHlink="folHlink"/>
  <c:chart>
    <c:plotArea>
      <c:layout>
        <c:manualLayout>
          <c:layoutTarget val="inner"/>
          <c:xMode val="edge"/>
          <c:yMode val="edge"/>
          <c:x val="0.15497391732283505"/>
          <c:y val="4.6242125984252008E-2"/>
          <c:w val="0.8285770997375328"/>
          <c:h val="0.72212500000000024"/>
        </c:manualLayout>
      </c:layout>
      <c:barChart>
        <c:barDir val="col"/>
        <c:grouping val="clustered"/>
        <c:ser>
          <c:idx val="0"/>
          <c:order val="0"/>
          <c:tx>
            <c:strRef>
              <c:f>Sheet1!$B$1</c:f>
              <c:strCache>
                <c:ptCount val="1"/>
                <c:pt idx="0">
                  <c:v>Variété 1</c:v>
                </c:pt>
              </c:strCache>
            </c:strRef>
          </c:tx>
          <c:cat>
            <c:numRef>
              <c:f>Sheet1!$A$2:$A$9</c:f>
              <c:numCache>
                <c:formatCode>General</c:formatCode>
                <c:ptCount val="8"/>
                <c:pt idx="0">
                  <c:v>13</c:v>
                </c:pt>
                <c:pt idx="1">
                  <c:v>14</c:v>
                </c:pt>
                <c:pt idx="2">
                  <c:v>15</c:v>
                </c:pt>
                <c:pt idx="3">
                  <c:v>16</c:v>
                </c:pt>
                <c:pt idx="4">
                  <c:v>17</c:v>
                </c:pt>
                <c:pt idx="5">
                  <c:v>18</c:v>
                </c:pt>
                <c:pt idx="6">
                  <c:v>19</c:v>
                </c:pt>
                <c:pt idx="7">
                  <c:v>20</c:v>
                </c:pt>
              </c:numCache>
            </c:numRef>
          </c:cat>
          <c:val>
            <c:numRef>
              <c:f>Sheet1!$B$2:$B$9</c:f>
              <c:numCache>
                <c:formatCode>General</c:formatCode>
                <c:ptCount val="8"/>
                <c:pt idx="0">
                  <c:v>2</c:v>
                </c:pt>
                <c:pt idx="1">
                  <c:v>4</c:v>
                </c:pt>
                <c:pt idx="2">
                  <c:v>8</c:v>
                </c:pt>
                <c:pt idx="3">
                  <c:v>17</c:v>
                </c:pt>
                <c:pt idx="4">
                  <c:v>16</c:v>
                </c:pt>
                <c:pt idx="5">
                  <c:v>5</c:v>
                </c:pt>
                <c:pt idx="6">
                  <c:v>2</c:v>
                </c:pt>
                <c:pt idx="7">
                  <c:v>1</c:v>
                </c:pt>
              </c:numCache>
            </c:numRef>
          </c:val>
        </c:ser>
        <c:ser>
          <c:idx val="1"/>
          <c:order val="1"/>
          <c:tx>
            <c:strRef>
              <c:f>Sheet1!$C$1</c:f>
              <c:strCache>
                <c:ptCount val="1"/>
                <c:pt idx="0">
                  <c:v>Variété 2</c:v>
                </c:pt>
              </c:strCache>
            </c:strRef>
          </c:tx>
          <c:cat>
            <c:numRef>
              <c:f>Sheet1!$A$2:$A$9</c:f>
              <c:numCache>
                <c:formatCode>General</c:formatCode>
                <c:ptCount val="8"/>
                <c:pt idx="0">
                  <c:v>13</c:v>
                </c:pt>
                <c:pt idx="1">
                  <c:v>14</c:v>
                </c:pt>
                <c:pt idx="2">
                  <c:v>15</c:v>
                </c:pt>
                <c:pt idx="3">
                  <c:v>16</c:v>
                </c:pt>
                <c:pt idx="4">
                  <c:v>17</c:v>
                </c:pt>
                <c:pt idx="5">
                  <c:v>18</c:v>
                </c:pt>
                <c:pt idx="6">
                  <c:v>19</c:v>
                </c:pt>
                <c:pt idx="7">
                  <c:v>20</c:v>
                </c:pt>
              </c:numCache>
            </c:numRef>
          </c:cat>
          <c:val>
            <c:numRef>
              <c:f>Sheet1!$C$2:$C$9</c:f>
              <c:numCache>
                <c:formatCode>General</c:formatCode>
                <c:ptCount val="8"/>
                <c:pt idx="0">
                  <c:v>3</c:v>
                </c:pt>
                <c:pt idx="1">
                  <c:v>4</c:v>
                </c:pt>
                <c:pt idx="2">
                  <c:v>7</c:v>
                </c:pt>
                <c:pt idx="3">
                  <c:v>19</c:v>
                </c:pt>
                <c:pt idx="4">
                  <c:v>15</c:v>
                </c:pt>
                <c:pt idx="5">
                  <c:v>6</c:v>
                </c:pt>
                <c:pt idx="6">
                  <c:v>1</c:v>
                </c:pt>
                <c:pt idx="7">
                  <c:v>0</c:v>
                </c:pt>
              </c:numCache>
            </c:numRef>
          </c:val>
        </c:ser>
        <c:axId val="92249472"/>
        <c:axId val="92272128"/>
      </c:barChart>
      <c:catAx>
        <c:axId val="92249472"/>
        <c:scaling>
          <c:orientation val="minMax"/>
        </c:scaling>
        <c:axPos val="b"/>
        <c:title>
          <c:tx>
            <c:rich>
              <a:bodyPr/>
              <a:lstStyle/>
              <a:p>
                <a:pPr>
                  <a:defRPr lang="fr-CA"/>
                </a:pPr>
                <a:r>
                  <a:rPr lang="fr-CA" dirty="0" smtClean="0"/>
                  <a:t>Nombre</a:t>
                </a:r>
                <a:r>
                  <a:rPr lang="fr-CA" baseline="0" dirty="0" smtClean="0"/>
                  <a:t> de pétales</a:t>
                </a:r>
                <a:endParaRPr lang="fr-CA" dirty="0"/>
              </a:p>
            </c:rich>
          </c:tx>
          <c:layout/>
        </c:title>
        <c:numFmt formatCode="General" sourceLinked="1"/>
        <c:tickLblPos val="nextTo"/>
        <c:txPr>
          <a:bodyPr/>
          <a:lstStyle/>
          <a:p>
            <a:pPr>
              <a:defRPr lang="fr-CA"/>
            </a:pPr>
            <a:endParaRPr lang="fr-FR"/>
          </a:p>
        </c:txPr>
        <c:crossAx val="92272128"/>
        <c:crosses val="autoZero"/>
        <c:auto val="1"/>
        <c:lblAlgn val="ctr"/>
        <c:lblOffset val="100"/>
      </c:catAx>
      <c:valAx>
        <c:axId val="92272128"/>
        <c:scaling>
          <c:orientation val="minMax"/>
        </c:scaling>
        <c:axPos val="l"/>
        <c:majorGridlines/>
        <c:title>
          <c:tx>
            <c:rich>
              <a:bodyPr rot="-5400000" vert="horz"/>
              <a:lstStyle/>
              <a:p>
                <a:pPr>
                  <a:defRPr lang="fr-CA"/>
                </a:pPr>
                <a:r>
                  <a:rPr lang="fr-CA" dirty="0" smtClean="0"/>
                  <a:t>Fréquence</a:t>
                </a:r>
                <a:r>
                  <a:rPr lang="fr-CA" baseline="0" dirty="0" smtClean="0"/>
                  <a:t> </a:t>
                </a:r>
                <a:endParaRPr lang="fr-CA" dirty="0"/>
              </a:p>
            </c:rich>
          </c:tx>
          <c:layout/>
        </c:title>
        <c:numFmt formatCode="General" sourceLinked="1"/>
        <c:tickLblPos val="nextTo"/>
        <c:txPr>
          <a:bodyPr/>
          <a:lstStyle/>
          <a:p>
            <a:pPr>
              <a:defRPr lang="fr-CA"/>
            </a:pPr>
            <a:endParaRPr lang="fr-FR"/>
          </a:p>
        </c:txPr>
        <c:crossAx val="92249472"/>
        <c:crosses val="autoZero"/>
        <c:crossBetween val="between"/>
      </c:valAx>
    </c:plotArea>
    <c:legend>
      <c:legendPos val="r"/>
      <c:layout>
        <c:manualLayout>
          <c:xMode val="edge"/>
          <c:yMode val="edge"/>
          <c:x val="0.78355101706036701"/>
          <c:y val="5.500295275590552E-2"/>
          <c:w val="0.18936564960629906"/>
          <c:h val="0.1587440944881891"/>
        </c:manualLayout>
      </c:layout>
      <c:spPr>
        <a:solidFill>
          <a:sysClr val="window" lastClr="FFFFFF">
            <a:lumMod val="95000"/>
          </a:sysClr>
        </a:solidFill>
        <a:ln>
          <a:solidFill>
            <a:sysClr val="windowText" lastClr="000000"/>
          </a:solidFill>
        </a:ln>
      </c:spPr>
      <c:txPr>
        <a:bodyPr/>
        <a:lstStyle/>
        <a:p>
          <a:pPr>
            <a:defRPr lang="fr-CA"/>
          </a:pPr>
          <a:endParaRPr lang="fr-FR"/>
        </a:p>
      </c:txPr>
    </c:legend>
    <c:plotVisOnly val="1"/>
  </c:chart>
  <c:txPr>
    <a:bodyPr/>
    <a:lstStyle/>
    <a:p>
      <a:pPr>
        <a:defRPr sz="1800"/>
      </a:pPr>
      <a:endParaRPr lang="fr-F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C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97391732283505"/>
          <c:y val="4.6242125984251897E-2"/>
          <c:w val="0.8285770997375328"/>
          <c:h val="0.72212500000000024"/>
        </c:manualLayout>
      </c:layout>
      <c:barChart>
        <c:barDir val="col"/>
        <c:grouping val="clustered"/>
        <c:ser>
          <c:idx val="0"/>
          <c:order val="0"/>
          <c:tx>
            <c:strRef>
              <c:f>Sheet1!$B$1</c:f>
              <c:strCache>
                <c:ptCount val="1"/>
                <c:pt idx="0">
                  <c:v>Variété 1</c:v>
                </c:pt>
              </c:strCache>
            </c:strRef>
          </c:tx>
          <c:cat>
            <c:numRef>
              <c:f>Sheet1!$A$2:$A$9</c:f>
              <c:numCache>
                <c:formatCode>General</c:formatCode>
                <c:ptCount val="8"/>
                <c:pt idx="0">
                  <c:v>13</c:v>
                </c:pt>
                <c:pt idx="1">
                  <c:v>14</c:v>
                </c:pt>
                <c:pt idx="2">
                  <c:v>15</c:v>
                </c:pt>
                <c:pt idx="3">
                  <c:v>16</c:v>
                </c:pt>
                <c:pt idx="4">
                  <c:v>17</c:v>
                </c:pt>
                <c:pt idx="5">
                  <c:v>18</c:v>
                </c:pt>
                <c:pt idx="6">
                  <c:v>19</c:v>
                </c:pt>
                <c:pt idx="7">
                  <c:v>20</c:v>
                </c:pt>
              </c:numCache>
            </c:numRef>
          </c:cat>
          <c:val>
            <c:numRef>
              <c:f>Sheet1!$B$2:$B$9</c:f>
              <c:numCache>
                <c:formatCode>General</c:formatCode>
                <c:ptCount val="8"/>
                <c:pt idx="0">
                  <c:v>2</c:v>
                </c:pt>
                <c:pt idx="1">
                  <c:v>4</c:v>
                </c:pt>
                <c:pt idx="2">
                  <c:v>8</c:v>
                </c:pt>
                <c:pt idx="3">
                  <c:v>17</c:v>
                </c:pt>
                <c:pt idx="4">
                  <c:v>16</c:v>
                </c:pt>
                <c:pt idx="5">
                  <c:v>5</c:v>
                </c:pt>
                <c:pt idx="6">
                  <c:v>2</c:v>
                </c:pt>
                <c:pt idx="7">
                  <c:v>1</c:v>
                </c:pt>
              </c:numCache>
            </c:numRef>
          </c:val>
        </c:ser>
        <c:axId val="92239360"/>
        <c:axId val="92241280"/>
      </c:barChart>
      <c:catAx>
        <c:axId val="92239360"/>
        <c:scaling>
          <c:orientation val="minMax"/>
        </c:scaling>
        <c:axPos val="b"/>
        <c:title>
          <c:tx>
            <c:rich>
              <a:bodyPr/>
              <a:lstStyle/>
              <a:p>
                <a:pPr>
                  <a:defRPr lang="fr-CA"/>
                </a:pPr>
                <a:r>
                  <a:rPr lang="fr-CA" dirty="0" smtClean="0"/>
                  <a:t>Nombre</a:t>
                </a:r>
                <a:r>
                  <a:rPr lang="fr-CA" baseline="0" dirty="0" smtClean="0"/>
                  <a:t> de pétales</a:t>
                </a:r>
                <a:endParaRPr lang="fr-CA" dirty="0"/>
              </a:p>
            </c:rich>
          </c:tx>
          <c:layout/>
        </c:title>
        <c:numFmt formatCode="General" sourceLinked="1"/>
        <c:tickLblPos val="nextTo"/>
        <c:txPr>
          <a:bodyPr/>
          <a:lstStyle/>
          <a:p>
            <a:pPr>
              <a:defRPr lang="fr-CA"/>
            </a:pPr>
            <a:endParaRPr lang="fr-FR"/>
          </a:p>
        </c:txPr>
        <c:crossAx val="92241280"/>
        <c:crosses val="autoZero"/>
        <c:auto val="1"/>
        <c:lblAlgn val="ctr"/>
        <c:lblOffset val="100"/>
      </c:catAx>
      <c:valAx>
        <c:axId val="92241280"/>
        <c:scaling>
          <c:orientation val="minMax"/>
        </c:scaling>
        <c:axPos val="l"/>
        <c:majorGridlines/>
        <c:title>
          <c:tx>
            <c:rich>
              <a:bodyPr rot="-5400000" vert="horz"/>
              <a:lstStyle/>
              <a:p>
                <a:pPr>
                  <a:defRPr lang="fr-CA"/>
                </a:pPr>
                <a:r>
                  <a:rPr lang="fr-CA" dirty="0" smtClean="0"/>
                  <a:t>Fréquence</a:t>
                </a:r>
                <a:r>
                  <a:rPr lang="fr-CA" baseline="0" dirty="0" smtClean="0"/>
                  <a:t> </a:t>
                </a:r>
                <a:endParaRPr lang="fr-CA" dirty="0"/>
              </a:p>
            </c:rich>
          </c:tx>
          <c:layout/>
        </c:title>
        <c:numFmt formatCode="General" sourceLinked="1"/>
        <c:tickLblPos val="nextTo"/>
        <c:txPr>
          <a:bodyPr/>
          <a:lstStyle/>
          <a:p>
            <a:pPr>
              <a:defRPr lang="fr-CA"/>
            </a:pPr>
            <a:endParaRPr lang="fr-FR"/>
          </a:p>
        </c:txPr>
        <c:crossAx val="92239360"/>
        <c:crosses val="autoZero"/>
        <c:crossBetween val="between"/>
      </c:valAx>
    </c:plotArea>
    <c:plotVisOnly val="1"/>
  </c:chart>
  <c:txPr>
    <a:bodyPr/>
    <a:lstStyle/>
    <a:p>
      <a:pPr>
        <a:defRPr sz="1800"/>
      </a:pPr>
      <a:endParaRPr lang="fr-FR"/>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9489F2-30A8-4F01-B342-225AE8886EE2}" type="doc">
      <dgm:prSet loTypeId="urn:microsoft.com/office/officeart/2005/8/layout/chevron1" loCatId="process" qsTypeId="urn:microsoft.com/office/officeart/2005/8/quickstyle/simple1" qsCatId="simple" csTypeId="urn:microsoft.com/office/officeart/2005/8/colors/accent1_2" csCatId="accent1" phldr="1"/>
      <dgm:spPr/>
    </dgm:pt>
    <dgm:pt modelId="{00886A22-5B3B-4C55-BA21-864C915A67AC}">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dirty="0" smtClean="0"/>
            <a:t>Appel aux soumission</a:t>
          </a:r>
        </a:p>
        <a:p>
          <a:r>
            <a:rPr lang="fr-CA" dirty="0" smtClean="0"/>
            <a:t>(Call for </a:t>
          </a:r>
          <a:r>
            <a:rPr lang="fr-CA" dirty="0" err="1" smtClean="0"/>
            <a:t>Papers</a:t>
          </a:r>
          <a:r>
            <a:rPr lang="fr-CA" dirty="0" smtClean="0"/>
            <a:t>)</a:t>
          </a:r>
          <a:endParaRPr lang="fr-CA" dirty="0"/>
        </a:p>
      </dgm:t>
    </dgm:pt>
    <dgm:pt modelId="{CA43B848-75B8-459D-B369-BAFC0021A654}" type="parTrans" cxnId="{AA702264-389D-4123-8FB2-2EDDA9377E60}">
      <dgm:prSet/>
      <dgm:spPr/>
      <dgm:t>
        <a:bodyPr/>
        <a:lstStyle/>
        <a:p>
          <a:endParaRPr lang="fr-CA"/>
        </a:p>
      </dgm:t>
    </dgm:pt>
    <dgm:pt modelId="{6328731A-268A-4EC6-80F7-5AFB1B46931C}" type="sibTrans" cxnId="{AA702264-389D-4123-8FB2-2EDDA9377E60}">
      <dgm:prSet/>
      <dgm:spPr/>
      <dgm:t>
        <a:bodyPr/>
        <a:lstStyle/>
        <a:p>
          <a:endParaRPr lang="fr-CA"/>
        </a:p>
      </dgm:t>
    </dgm:pt>
    <dgm:pt modelId="{3CC4C8E3-E48A-42CE-A145-2F60890DC8F1}">
      <dgm:prSet phldrT="[Text]"/>
      <dgm:spPr/>
      <dgm:t>
        <a:bodyPr/>
        <a:lstStyle/>
        <a:p>
          <a:r>
            <a:rPr lang="fr-CA" dirty="0" smtClean="0"/>
            <a:t>Soumission de l’article</a:t>
          </a:r>
          <a:endParaRPr lang="fr-CA" dirty="0"/>
        </a:p>
      </dgm:t>
    </dgm:pt>
    <dgm:pt modelId="{A71F68A8-EEB2-4710-8871-66DA62A11A2A}" type="parTrans" cxnId="{023BA731-7DDB-440E-810B-26717DD49444}">
      <dgm:prSet/>
      <dgm:spPr/>
      <dgm:t>
        <a:bodyPr/>
        <a:lstStyle/>
        <a:p>
          <a:endParaRPr lang="fr-CA"/>
        </a:p>
      </dgm:t>
    </dgm:pt>
    <dgm:pt modelId="{DCEDE8D9-36BE-45BC-8F07-66A15ADBA8B2}" type="sibTrans" cxnId="{023BA731-7DDB-440E-810B-26717DD49444}">
      <dgm:prSet/>
      <dgm:spPr/>
      <dgm:t>
        <a:bodyPr/>
        <a:lstStyle/>
        <a:p>
          <a:endParaRPr lang="fr-CA"/>
        </a:p>
      </dgm:t>
    </dgm:pt>
    <dgm:pt modelId="{E416ED5B-8EC7-4CF9-AFEB-50ED66E4836F}">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dirty="0" smtClean="0"/>
            <a:t>Commentaires des réviseurs</a:t>
          </a:r>
          <a:endParaRPr lang="fr-CA" dirty="0"/>
        </a:p>
      </dgm:t>
    </dgm:pt>
    <dgm:pt modelId="{D6F3EEDA-D7C4-4FFB-8233-4C250A6DDDF7}" type="parTrans" cxnId="{D68D070E-C394-4925-84A2-751A23E4F4C2}">
      <dgm:prSet/>
      <dgm:spPr/>
      <dgm:t>
        <a:bodyPr/>
        <a:lstStyle/>
        <a:p>
          <a:endParaRPr lang="fr-CA"/>
        </a:p>
      </dgm:t>
    </dgm:pt>
    <dgm:pt modelId="{08F0BBC1-5353-4F9E-BCE4-E4BBC8A6DD5A}" type="sibTrans" cxnId="{D68D070E-C394-4925-84A2-751A23E4F4C2}">
      <dgm:prSet/>
      <dgm:spPr/>
      <dgm:t>
        <a:bodyPr/>
        <a:lstStyle/>
        <a:p>
          <a:endParaRPr lang="fr-CA"/>
        </a:p>
      </dgm:t>
    </dgm:pt>
    <dgm:pt modelId="{BFA5BDEE-213D-474E-A111-4C95E9837FE3}">
      <dgm:prSe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dirty="0" smtClean="0"/>
            <a:t>Révision par des pairs</a:t>
          </a:r>
        </a:p>
        <a:p>
          <a:r>
            <a:rPr lang="fr-CA" dirty="0" smtClean="0"/>
            <a:t>(Peer-</a:t>
          </a:r>
          <a:r>
            <a:rPr lang="fr-CA" dirty="0" err="1" smtClean="0"/>
            <a:t>Review</a:t>
          </a:r>
          <a:r>
            <a:rPr lang="fr-CA" dirty="0" smtClean="0"/>
            <a:t>)</a:t>
          </a:r>
          <a:endParaRPr lang="fr-CA" dirty="0"/>
        </a:p>
      </dgm:t>
    </dgm:pt>
    <dgm:pt modelId="{E7A602BC-2A72-43F4-BC0D-F7E0AB255BB3}" type="parTrans" cxnId="{9997F915-901F-4B64-8A83-7114821D7E2A}">
      <dgm:prSet/>
      <dgm:spPr/>
      <dgm:t>
        <a:bodyPr/>
        <a:lstStyle/>
        <a:p>
          <a:endParaRPr lang="fr-CA"/>
        </a:p>
      </dgm:t>
    </dgm:pt>
    <dgm:pt modelId="{71147972-DFD2-48BE-AF79-C2E5D0DAE146}" type="sibTrans" cxnId="{9997F915-901F-4B64-8A83-7114821D7E2A}">
      <dgm:prSet/>
      <dgm:spPr/>
      <dgm:t>
        <a:bodyPr/>
        <a:lstStyle/>
        <a:p>
          <a:endParaRPr lang="fr-CA"/>
        </a:p>
      </dgm:t>
    </dgm:pt>
    <dgm:pt modelId="{07379305-2EE1-4749-B501-45A1316EE0E0}" type="pres">
      <dgm:prSet presAssocID="{4A9489F2-30A8-4F01-B342-225AE8886EE2}" presName="Name0" presStyleCnt="0">
        <dgm:presLayoutVars>
          <dgm:dir/>
          <dgm:animLvl val="lvl"/>
          <dgm:resizeHandles val="exact"/>
        </dgm:presLayoutVars>
      </dgm:prSet>
      <dgm:spPr/>
    </dgm:pt>
    <dgm:pt modelId="{BF81DB00-2576-44E7-B241-BA82CB5B1683}" type="pres">
      <dgm:prSet presAssocID="{00886A22-5B3B-4C55-BA21-864C915A67AC}" presName="parTxOnly" presStyleLbl="node1" presStyleIdx="0" presStyleCnt="4">
        <dgm:presLayoutVars>
          <dgm:chMax val="0"/>
          <dgm:chPref val="0"/>
          <dgm:bulletEnabled val="1"/>
        </dgm:presLayoutVars>
      </dgm:prSet>
      <dgm:spPr/>
      <dgm:t>
        <a:bodyPr/>
        <a:lstStyle/>
        <a:p>
          <a:endParaRPr lang="fr-CA"/>
        </a:p>
      </dgm:t>
    </dgm:pt>
    <dgm:pt modelId="{A9299F55-FC21-421C-91AE-A932E63DD544}" type="pres">
      <dgm:prSet presAssocID="{6328731A-268A-4EC6-80F7-5AFB1B46931C}" presName="parTxOnlySpace" presStyleCnt="0"/>
      <dgm:spPr/>
    </dgm:pt>
    <dgm:pt modelId="{D00A8AB6-DB5C-44FF-8111-2DB0551A47FE}" type="pres">
      <dgm:prSet presAssocID="{3CC4C8E3-E48A-42CE-A145-2F60890DC8F1}" presName="parTxOnly" presStyleLbl="node1" presStyleIdx="1" presStyleCnt="4" custLinFactNeighborY="-1687">
        <dgm:presLayoutVars>
          <dgm:chMax val="0"/>
          <dgm:chPref val="0"/>
          <dgm:bulletEnabled val="1"/>
        </dgm:presLayoutVars>
      </dgm:prSet>
      <dgm:spPr/>
      <dgm:t>
        <a:bodyPr/>
        <a:lstStyle/>
        <a:p>
          <a:endParaRPr lang="fr-FR"/>
        </a:p>
      </dgm:t>
    </dgm:pt>
    <dgm:pt modelId="{D9EC75A7-EC2C-4F93-84E6-72DFEF71A47B}" type="pres">
      <dgm:prSet presAssocID="{DCEDE8D9-36BE-45BC-8F07-66A15ADBA8B2}" presName="parTxOnlySpace" presStyleCnt="0"/>
      <dgm:spPr/>
    </dgm:pt>
    <dgm:pt modelId="{156615B7-1B17-4E7C-8607-73080A1B6AD2}" type="pres">
      <dgm:prSet presAssocID="{BFA5BDEE-213D-474E-A111-4C95E9837FE3}" presName="parTxOnly" presStyleLbl="node1" presStyleIdx="2" presStyleCnt="4">
        <dgm:presLayoutVars>
          <dgm:chMax val="0"/>
          <dgm:chPref val="0"/>
          <dgm:bulletEnabled val="1"/>
        </dgm:presLayoutVars>
      </dgm:prSet>
      <dgm:spPr/>
      <dgm:t>
        <a:bodyPr/>
        <a:lstStyle/>
        <a:p>
          <a:endParaRPr lang="fr-CA"/>
        </a:p>
      </dgm:t>
    </dgm:pt>
    <dgm:pt modelId="{C0BF48EA-3B84-4DBA-96AB-12891610AD31}" type="pres">
      <dgm:prSet presAssocID="{71147972-DFD2-48BE-AF79-C2E5D0DAE146}" presName="parTxOnlySpace" presStyleCnt="0"/>
      <dgm:spPr/>
    </dgm:pt>
    <dgm:pt modelId="{187681AA-DC5A-4DE9-92BF-8435173F55BB}" type="pres">
      <dgm:prSet presAssocID="{E416ED5B-8EC7-4CF9-AFEB-50ED66E4836F}" presName="parTxOnly" presStyleLbl="node1" presStyleIdx="3" presStyleCnt="4">
        <dgm:presLayoutVars>
          <dgm:chMax val="0"/>
          <dgm:chPref val="0"/>
          <dgm:bulletEnabled val="1"/>
        </dgm:presLayoutVars>
      </dgm:prSet>
      <dgm:spPr/>
      <dgm:t>
        <a:bodyPr/>
        <a:lstStyle/>
        <a:p>
          <a:endParaRPr lang="fr-CA"/>
        </a:p>
      </dgm:t>
    </dgm:pt>
  </dgm:ptLst>
  <dgm:cxnLst>
    <dgm:cxn modelId="{9997F915-901F-4B64-8A83-7114821D7E2A}" srcId="{4A9489F2-30A8-4F01-B342-225AE8886EE2}" destId="{BFA5BDEE-213D-474E-A111-4C95E9837FE3}" srcOrd="2" destOrd="0" parTransId="{E7A602BC-2A72-43F4-BC0D-F7E0AB255BB3}" sibTransId="{71147972-DFD2-48BE-AF79-C2E5D0DAE146}"/>
    <dgm:cxn modelId="{1FC11C52-86B9-4D23-9C9E-1C7D1BB7455A}" type="presOf" srcId="{BFA5BDEE-213D-474E-A111-4C95E9837FE3}" destId="{156615B7-1B17-4E7C-8607-73080A1B6AD2}" srcOrd="0" destOrd="0" presId="urn:microsoft.com/office/officeart/2005/8/layout/chevron1"/>
    <dgm:cxn modelId="{E9808A0C-A40E-4917-877C-373FAB183312}" type="presOf" srcId="{E416ED5B-8EC7-4CF9-AFEB-50ED66E4836F}" destId="{187681AA-DC5A-4DE9-92BF-8435173F55BB}" srcOrd="0" destOrd="0" presId="urn:microsoft.com/office/officeart/2005/8/layout/chevron1"/>
    <dgm:cxn modelId="{AA702264-389D-4123-8FB2-2EDDA9377E60}" srcId="{4A9489F2-30A8-4F01-B342-225AE8886EE2}" destId="{00886A22-5B3B-4C55-BA21-864C915A67AC}" srcOrd="0" destOrd="0" parTransId="{CA43B848-75B8-459D-B369-BAFC0021A654}" sibTransId="{6328731A-268A-4EC6-80F7-5AFB1B46931C}"/>
    <dgm:cxn modelId="{023BA731-7DDB-440E-810B-26717DD49444}" srcId="{4A9489F2-30A8-4F01-B342-225AE8886EE2}" destId="{3CC4C8E3-E48A-42CE-A145-2F60890DC8F1}" srcOrd="1" destOrd="0" parTransId="{A71F68A8-EEB2-4710-8871-66DA62A11A2A}" sibTransId="{DCEDE8D9-36BE-45BC-8F07-66A15ADBA8B2}"/>
    <dgm:cxn modelId="{60B11260-4BB7-4C12-8275-DDC14D8043E3}" type="presOf" srcId="{00886A22-5B3B-4C55-BA21-864C915A67AC}" destId="{BF81DB00-2576-44E7-B241-BA82CB5B1683}" srcOrd="0" destOrd="0" presId="urn:microsoft.com/office/officeart/2005/8/layout/chevron1"/>
    <dgm:cxn modelId="{8EFB34A3-B568-42FC-9CAA-2770DA2DE44F}" type="presOf" srcId="{3CC4C8E3-E48A-42CE-A145-2F60890DC8F1}" destId="{D00A8AB6-DB5C-44FF-8111-2DB0551A47FE}" srcOrd="0" destOrd="0" presId="urn:microsoft.com/office/officeart/2005/8/layout/chevron1"/>
    <dgm:cxn modelId="{D68D070E-C394-4925-84A2-751A23E4F4C2}" srcId="{4A9489F2-30A8-4F01-B342-225AE8886EE2}" destId="{E416ED5B-8EC7-4CF9-AFEB-50ED66E4836F}" srcOrd="3" destOrd="0" parTransId="{D6F3EEDA-D7C4-4FFB-8233-4C250A6DDDF7}" sibTransId="{08F0BBC1-5353-4F9E-BCE4-E4BBC8A6DD5A}"/>
    <dgm:cxn modelId="{86040E61-5BE0-4F91-A7AF-887EBF9B54D0}" type="presOf" srcId="{4A9489F2-30A8-4F01-B342-225AE8886EE2}" destId="{07379305-2EE1-4749-B501-45A1316EE0E0}" srcOrd="0" destOrd="0" presId="urn:microsoft.com/office/officeart/2005/8/layout/chevron1"/>
    <dgm:cxn modelId="{C4175D7E-86D0-4DD3-98C5-16C8A641F95B}" type="presParOf" srcId="{07379305-2EE1-4749-B501-45A1316EE0E0}" destId="{BF81DB00-2576-44E7-B241-BA82CB5B1683}" srcOrd="0" destOrd="0" presId="urn:microsoft.com/office/officeart/2005/8/layout/chevron1"/>
    <dgm:cxn modelId="{832F85D9-799D-4640-B3DC-D1D7DEC2C60E}" type="presParOf" srcId="{07379305-2EE1-4749-B501-45A1316EE0E0}" destId="{A9299F55-FC21-421C-91AE-A932E63DD544}" srcOrd="1" destOrd="0" presId="urn:microsoft.com/office/officeart/2005/8/layout/chevron1"/>
    <dgm:cxn modelId="{0EBAA2BD-B1C3-424C-A826-A6682F46152F}" type="presParOf" srcId="{07379305-2EE1-4749-B501-45A1316EE0E0}" destId="{D00A8AB6-DB5C-44FF-8111-2DB0551A47FE}" srcOrd="2" destOrd="0" presId="urn:microsoft.com/office/officeart/2005/8/layout/chevron1"/>
    <dgm:cxn modelId="{FE71A344-18A1-45C0-89C9-FBA8B7679D62}" type="presParOf" srcId="{07379305-2EE1-4749-B501-45A1316EE0E0}" destId="{D9EC75A7-EC2C-4F93-84E6-72DFEF71A47B}" srcOrd="3" destOrd="0" presId="urn:microsoft.com/office/officeart/2005/8/layout/chevron1"/>
    <dgm:cxn modelId="{15790471-0E02-45E0-9905-7DE5F50DFBE2}" type="presParOf" srcId="{07379305-2EE1-4749-B501-45A1316EE0E0}" destId="{156615B7-1B17-4E7C-8607-73080A1B6AD2}" srcOrd="4" destOrd="0" presId="urn:microsoft.com/office/officeart/2005/8/layout/chevron1"/>
    <dgm:cxn modelId="{27DA061C-9938-4C43-84DA-B120DEB9B2FE}" type="presParOf" srcId="{07379305-2EE1-4749-B501-45A1316EE0E0}" destId="{C0BF48EA-3B84-4DBA-96AB-12891610AD31}" srcOrd="5" destOrd="0" presId="urn:microsoft.com/office/officeart/2005/8/layout/chevron1"/>
    <dgm:cxn modelId="{93E68A16-756C-4822-A623-EAC0FFDB02E2}" type="presParOf" srcId="{07379305-2EE1-4749-B501-45A1316EE0E0}" destId="{187681AA-DC5A-4DE9-92BF-8435173F55BB}" srcOrd="6"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9489F2-30A8-4F01-B342-225AE8886EE2}" type="doc">
      <dgm:prSet loTypeId="urn:microsoft.com/office/officeart/2005/8/layout/chevron1" loCatId="process" qsTypeId="urn:microsoft.com/office/officeart/2005/8/quickstyle/simple1" qsCatId="simple" csTypeId="urn:microsoft.com/office/officeart/2005/8/colors/accent1_2" csCatId="accent1" phldr="1"/>
      <dgm:spPr/>
    </dgm:pt>
    <dgm:pt modelId="{00886A22-5B3B-4C55-BA21-864C915A67AC}">
      <dgm:prSet phldrT="[Text]"/>
      <dgm:spPr/>
      <dgm:t>
        <a:bodyPr/>
        <a:lstStyle/>
        <a:p>
          <a:r>
            <a:rPr lang="fr-CA" dirty="0" smtClean="0"/>
            <a:t>Répondre aux commentaires des réviseurs</a:t>
          </a:r>
        </a:p>
        <a:p>
          <a:r>
            <a:rPr lang="fr-CA" dirty="0" smtClean="0"/>
            <a:t>(Feedback)</a:t>
          </a:r>
          <a:endParaRPr lang="fr-CA" dirty="0"/>
        </a:p>
      </dgm:t>
    </dgm:pt>
    <dgm:pt modelId="{CA43B848-75B8-459D-B369-BAFC0021A654}" type="parTrans" cxnId="{AA702264-389D-4123-8FB2-2EDDA9377E60}">
      <dgm:prSet/>
      <dgm:spPr/>
      <dgm:t>
        <a:bodyPr/>
        <a:lstStyle/>
        <a:p>
          <a:endParaRPr lang="fr-CA"/>
        </a:p>
      </dgm:t>
    </dgm:pt>
    <dgm:pt modelId="{6328731A-268A-4EC6-80F7-5AFB1B46931C}" type="sibTrans" cxnId="{AA702264-389D-4123-8FB2-2EDDA9377E60}">
      <dgm:prSet/>
      <dgm:spPr/>
      <dgm:t>
        <a:bodyPr/>
        <a:lstStyle/>
        <a:p>
          <a:endParaRPr lang="fr-CA"/>
        </a:p>
      </dgm:t>
    </dgm:pt>
    <dgm:pt modelId="{3CC4C8E3-E48A-42CE-A145-2F60890DC8F1}">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sz="1600" dirty="0" smtClean="0"/>
            <a:t>Ajustement par les réviseurs</a:t>
          </a:r>
        </a:p>
        <a:p>
          <a:r>
            <a:rPr lang="fr-CA" sz="1600" dirty="0" smtClean="0"/>
            <a:t>(</a:t>
          </a:r>
          <a:r>
            <a:rPr lang="fr-CA" sz="1600" dirty="0" err="1" smtClean="0"/>
            <a:t>Raking</a:t>
          </a:r>
          <a:r>
            <a:rPr lang="fr-CA" sz="1600" dirty="0" smtClean="0"/>
            <a:t>)</a:t>
          </a:r>
          <a:endParaRPr lang="fr-CA" sz="1600" dirty="0"/>
        </a:p>
      </dgm:t>
    </dgm:pt>
    <dgm:pt modelId="{A71F68A8-EEB2-4710-8871-66DA62A11A2A}" type="parTrans" cxnId="{023BA731-7DDB-440E-810B-26717DD49444}">
      <dgm:prSet/>
      <dgm:spPr/>
      <dgm:t>
        <a:bodyPr/>
        <a:lstStyle/>
        <a:p>
          <a:endParaRPr lang="fr-CA"/>
        </a:p>
      </dgm:t>
    </dgm:pt>
    <dgm:pt modelId="{DCEDE8D9-36BE-45BC-8F07-66A15ADBA8B2}" type="sibTrans" cxnId="{023BA731-7DDB-440E-810B-26717DD49444}">
      <dgm:prSet/>
      <dgm:spPr/>
      <dgm:t>
        <a:bodyPr/>
        <a:lstStyle/>
        <a:p>
          <a:endParaRPr lang="fr-CA"/>
        </a:p>
      </dgm:t>
    </dgm:pt>
    <dgm:pt modelId="{E416ED5B-8EC7-4CF9-AFEB-50ED66E4836F}">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dirty="0" smtClean="0"/>
            <a:t>Envoie des avis d’acceptation </a:t>
          </a:r>
        </a:p>
        <a:p>
          <a:r>
            <a:rPr lang="fr-CA" dirty="0" smtClean="0"/>
            <a:t>(a/s corrections)</a:t>
          </a:r>
        </a:p>
        <a:p>
          <a:r>
            <a:rPr lang="fr-CA" dirty="0" smtClean="0"/>
            <a:t>(Notification)</a:t>
          </a:r>
        </a:p>
      </dgm:t>
    </dgm:pt>
    <dgm:pt modelId="{D6F3EEDA-D7C4-4FFB-8233-4C250A6DDDF7}" type="parTrans" cxnId="{D68D070E-C394-4925-84A2-751A23E4F4C2}">
      <dgm:prSet/>
      <dgm:spPr/>
      <dgm:t>
        <a:bodyPr/>
        <a:lstStyle/>
        <a:p>
          <a:endParaRPr lang="fr-CA"/>
        </a:p>
      </dgm:t>
    </dgm:pt>
    <dgm:pt modelId="{08F0BBC1-5353-4F9E-BCE4-E4BBC8A6DD5A}" type="sibTrans" cxnId="{D68D070E-C394-4925-84A2-751A23E4F4C2}">
      <dgm:prSet/>
      <dgm:spPr/>
      <dgm:t>
        <a:bodyPr/>
        <a:lstStyle/>
        <a:p>
          <a:endParaRPr lang="fr-CA"/>
        </a:p>
      </dgm:t>
    </dgm:pt>
    <dgm:pt modelId="{BFA5BDEE-213D-474E-A111-4C95E9837FE3}">
      <dgm:prSe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dirty="0" smtClean="0"/>
            <a:t>Les organisateurs sélectionnent les articles </a:t>
          </a:r>
          <a:r>
            <a:rPr lang="fr-CA" smtClean="0"/>
            <a:t>acceptés.</a:t>
          </a:r>
          <a:endParaRPr lang="fr-CA" dirty="0"/>
        </a:p>
      </dgm:t>
    </dgm:pt>
    <dgm:pt modelId="{E7A602BC-2A72-43F4-BC0D-F7E0AB255BB3}" type="parTrans" cxnId="{9997F915-901F-4B64-8A83-7114821D7E2A}">
      <dgm:prSet/>
      <dgm:spPr/>
      <dgm:t>
        <a:bodyPr/>
        <a:lstStyle/>
        <a:p>
          <a:endParaRPr lang="fr-CA"/>
        </a:p>
      </dgm:t>
    </dgm:pt>
    <dgm:pt modelId="{71147972-DFD2-48BE-AF79-C2E5D0DAE146}" type="sibTrans" cxnId="{9997F915-901F-4B64-8A83-7114821D7E2A}">
      <dgm:prSet/>
      <dgm:spPr/>
      <dgm:t>
        <a:bodyPr/>
        <a:lstStyle/>
        <a:p>
          <a:endParaRPr lang="fr-CA"/>
        </a:p>
      </dgm:t>
    </dgm:pt>
    <dgm:pt modelId="{07379305-2EE1-4749-B501-45A1316EE0E0}" type="pres">
      <dgm:prSet presAssocID="{4A9489F2-30A8-4F01-B342-225AE8886EE2}" presName="Name0" presStyleCnt="0">
        <dgm:presLayoutVars>
          <dgm:dir/>
          <dgm:animLvl val="lvl"/>
          <dgm:resizeHandles val="exact"/>
        </dgm:presLayoutVars>
      </dgm:prSet>
      <dgm:spPr/>
    </dgm:pt>
    <dgm:pt modelId="{BF81DB00-2576-44E7-B241-BA82CB5B1683}" type="pres">
      <dgm:prSet presAssocID="{00886A22-5B3B-4C55-BA21-864C915A67AC}" presName="parTxOnly" presStyleLbl="node1" presStyleIdx="0" presStyleCnt="4">
        <dgm:presLayoutVars>
          <dgm:chMax val="0"/>
          <dgm:chPref val="0"/>
          <dgm:bulletEnabled val="1"/>
        </dgm:presLayoutVars>
      </dgm:prSet>
      <dgm:spPr/>
      <dgm:t>
        <a:bodyPr/>
        <a:lstStyle/>
        <a:p>
          <a:endParaRPr lang="fr-CA"/>
        </a:p>
      </dgm:t>
    </dgm:pt>
    <dgm:pt modelId="{A9299F55-FC21-421C-91AE-A932E63DD544}" type="pres">
      <dgm:prSet presAssocID="{6328731A-268A-4EC6-80F7-5AFB1B46931C}" presName="parTxOnlySpace" presStyleCnt="0"/>
      <dgm:spPr/>
    </dgm:pt>
    <dgm:pt modelId="{D00A8AB6-DB5C-44FF-8111-2DB0551A47FE}" type="pres">
      <dgm:prSet presAssocID="{3CC4C8E3-E48A-42CE-A145-2F60890DC8F1}" presName="parTxOnly" presStyleLbl="node1" presStyleIdx="1" presStyleCnt="4" custLinFactNeighborY="-1687">
        <dgm:presLayoutVars>
          <dgm:chMax val="0"/>
          <dgm:chPref val="0"/>
          <dgm:bulletEnabled val="1"/>
        </dgm:presLayoutVars>
      </dgm:prSet>
      <dgm:spPr/>
      <dgm:t>
        <a:bodyPr/>
        <a:lstStyle/>
        <a:p>
          <a:endParaRPr lang="fr-CA"/>
        </a:p>
      </dgm:t>
    </dgm:pt>
    <dgm:pt modelId="{D9EC75A7-EC2C-4F93-84E6-72DFEF71A47B}" type="pres">
      <dgm:prSet presAssocID="{DCEDE8D9-36BE-45BC-8F07-66A15ADBA8B2}" presName="parTxOnlySpace" presStyleCnt="0"/>
      <dgm:spPr/>
    </dgm:pt>
    <dgm:pt modelId="{156615B7-1B17-4E7C-8607-73080A1B6AD2}" type="pres">
      <dgm:prSet presAssocID="{BFA5BDEE-213D-474E-A111-4C95E9837FE3}" presName="parTxOnly" presStyleLbl="node1" presStyleIdx="2" presStyleCnt="4">
        <dgm:presLayoutVars>
          <dgm:chMax val="0"/>
          <dgm:chPref val="0"/>
          <dgm:bulletEnabled val="1"/>
        </dgm:presLayoutVars>
      </dgm:prSet>
      <dgm:spPr/>
      <dgm:t>
        <a:bodyPr/>
        <a:lstStyle/>
        <a:p>
          <a:endParaRPr lang="fr-CA"/>
        </a:p>
      </dgm:t>
    </dgm:pt>
    <dgm:pt modelId="{C0BF48EA-3B84-4DBA-96AB-12891610AD31}" type="pres">
      <dgm:prSet presAssocID="{71147972-DFD2-48BE-AF79-C2E5D0DAE146}" presName="parTxOnlySpace" presStyleCnt="0"/>
      <dgm:spPr/>
    </dgm:pt>
    <dgm:pt modelId="{187681AA-DC5A-4DE9-92BF-8435173F55BB}" type="pres">
      <dgm:prSet presAssocID="{E416ED5B-8EC7-4CF9-AFEB-50ED66E4836F}" presName="parTxOnly" presStyleLbl="node1" presStyleIdx="3" presStyleCnt="4">
        <dgm:presLayoutVars>
          <dgm:chMax val="0"/>
          <dgm:chPref val="0"/>
          <dgm:bulletEnabled val="1"/>
        </dgm:presLayoutVars>
      </dgm:prSet>
      <dgm:spPr/>
      <dgm:t>
        <a:bodyPr/>
        <a:lstStyle/>
        <a:p>
          <a:endParaRPr lang="fr-CA"/>
        </a:p>
      </dgm:t>
    </dgm:pt>
  </dgm:ptLst>
  <dgm:cxnLst>
    <dgm:cxn modelId="{0EFF6D69-761C-4855-98FB-0406EE021108}" type="presOf" srcId="{00886A22-5B3B-4C55-BA21-864C915A67AC}" destId="{BF81DB00-2576-44E7-B241-BA82CB5B1683}" srcOrd="0" destOrd="0" presId="urn:microsoft.com/office/officeart/2005/8/layout/chevron1"/>
    <dgm:cxn modelId="{9997F915-901F-4B64-8A83-7114821D7E2A}" srcId="{4A9489F2-30A8-4F01-B342-225AE8886EE2}" destId="{BFA5BDEE-213D-474E-A111-4C95E9837FE3}" srcOrd="2" destOrd="0" parTransId="{E7A602BC-2A72-43F4-BC0D-F7E0AB255BB3}" sibTransId="{71147972-DFD2-48BE-AF79-C2E5D0DAE146}"/>
    <dgm:cxn modelId="{AA702264-389D-4123-8FB2-2EDDA9377E60}" srcId="{4A9489F2-30A8-4F01-B342-225AE8886EE2}" destId="{00886A22-5B3B-4C55-BA21-864C915A67AC}" srcOrd="0" destOrd="0" parTransId="{CA43B848-75B8-459D-B369-BAFC0021A654}" sibTransId="{6328731A-268A-4EC6-80F7-5AFB1B46931C}"/>
    <dgm:cxn modelId="{84F9EA34-8FDA-42C6-BE63-993A2D087033}" type="presOf" srcId="{E416ED5B-8EC7-4CF9-AFEB-50ED66E4836F}" destId="{187681AA-DC5A-4DE9-92BF-8435173F55BB}" srcOrd="0" destOrd="0" presId="urn:microsoft.com/office/officeart/2005/8/layout/chevron1"/>
    <dgm:cxn modelId="{9374D5F0-4285-4CC5-97F2-37D3BBE795EA}" type="presOf" srcId="{BFA5BDEE-213D-474E-A111-4C95E9837FE3}" destId="{156615B7-1B17-4E7C-8607-73080A1B6AD2}" srcOrd="0" destOrd="0" presId="urn:microsoft.com/office/officeart/2005/8/layout/chevron1"/>
    <dgm:cxn modelId="{023BA731-7DDB-440E-810B-26717DD49444}" srcId="{4A9489F2-30A8-4F01-B342-225AE8886EE2}" destId="{3CC4C8E3-E48A-42CE-A145-2F60890DC8F1}" srcOrd="1" destOrd="0" parTransId="{A71F68A8-EEB2-4710-8871-66DA62A11A2A}" sibTransId="{DCEDE8D9-36BE-45BC-8F07-66A15ADBA8B2}"/>
    <dgm:cxn modelId="{2C6CD80C-5EDE-4730-88D1-69AE350B848B}" type="presOf" srcId="{4A9489F2-30A8-4F01-B342-225AE8886EE2}" destId="{07379305-2EE1-4749-B501-45A1316EE0E0}" srcOrd="0" destOrd="0" presId="urn:microsoft.com/office/officeart/2005/8/layout/chevron1"/>
    <dgm:cxn modelId="{80052B15-DDE7-46E8-AD67-B563C0F5E9E5}" type="presOf" srcId="{3CC4C8E3-E48A-42CE-A145-2F60890DC8F1}" destId="{D00A8AB6-DB5C-44FF-8111-2DB0551A47FE}" srcOrd="0" destOrd="0" presId="urn:microsoft.com/office/officeart/2005/8/layout/chevron1"/>
    <dgm:cxn modelId="{D68D070E-C394-4925-84A2-751A23E4F4C2}" srcId="{4A9489F2-30A8-4F01-B342-225AE8886EE2}" destId="{E416ED5B-8EC7-4CF9-AFEB-50ED66E4836F}" srcOrd="3" destOrd="0" parTransId="{D6F3EEDA-D7C4-4FFB-8233-4C250A6DDDF7}" sibTransId="{08F0BBC1-5353-4F9E-BCE4-E4BBC8A6DD5A}"/>
    <dgm:cxn modelId="{B121503D-4EDF-4A56-8E4C-E980F421BC2E}" type="presParOf" srcId="{07379305-2EE1-4749-B501-45A1316EE0E0}" destId="{BF81DB00-2576-44E7-B241-BA82CB5B1683}" srcOrd="0" destOrd="0" presId="urn:microsoft.com/office/officeart/2005/8/layout/chevron1"/>
    <dgm:cxn modelId="{A16B22C3-839C-4984-9746-75295552755B}" type="presParOf" srcId="{07379305-2EE1-4749-B501-45A1316EE0E0}" destId="{A9299F55-FC21-421C-91AE-A932E63DD544}" srcOrd="1" destOrd="0" presId="urn:microsoft.com/office/officeart/2005/8/layout/chevron1"/>
    <dgm:cxn modelId="{DBEEACC1-E966-4EE6-9B6C-B7B7C0964000}" type="presParOf" srcId="{07379305-2EE1-4749-B501-45A1316EE0E0}" destId="{D00A8AB6-DB5C-44FF-8111-2DB0551A47FE}" srcOrd="2" destOrd="0" presId="urn:microsoft.com/office/officeart/2005/8/layout/chevron1"/>
    <dgm:cxn modelId="{56ED2BD9-B301-4A84-9444-71C3D4E6502B}" type="presParOf" srcId="{07379305-2EE1-4749-B501-45A1316EE0E0}" destId="{D9EC75A7-EC2C-4F93-84E6-72DFEF71A47B}" srcOrd="3" destOrd="0" presId="urn:microsoft.com/office/officeart/2005/8/layout/chevron1"/>
    <dgm:cxn modelId="{C1ACF556-ED80-4B32-B200-42367CB943A7}" type="presParOf" srcId="{07379305-2EE1-4749-B501-45A1316EE0E0}" destId="{156615B7-1B17-4E7C-8607-73080A1B6AD2}" srcOrd="4" destOrd="0" presId="urn:microsoft.com/office/officeart/2005/8/layout/chevron1"/>
    <dgm:cxn modelId="{3186E780-C0B1-4CA2-88C0-A1B35D9EF996}" type="presParOf" srcId="{07379305-2EE1-4749-B501-45A1316EE0E0}" destId="{C0BF48EA-3B84-4DBA-96AB-12891610AD31}" srcOrd="5" destOrd="0" presId="urn:microsoft.com/office/officeart/2005/8/layout/chevron1"/>
    <dgm:cxn modelId="{018C1D55-A116-40EB-9787-B3F1CE7D4153}" type="presParOf" srcId="{07379305-2EE1-4749-B501-45A1316EE0E0}" destId="{187681AA-DC5A-4DE9-92BF-8435173F55BB}" srcOrd="6" destOrd="0" presId="urn:microsoft.com/office/officeart/2005/8/layout/chevron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9489F2-30A8-4F01-B342-225AE8886EE2}" type="doc">
      <dgm:prSet loTypeId="urn:microsoft.com/office/officeart/2005/8/layout/chevron1" loCatId="process" qsTypeId="urn:microsoft.com/office/officeart/2005/8/quickstyle/simple1" qsCatId="simple" csTypeId="urn:microsoft.com/office/officeart/2005/8/colors/accent1_2" csCatId="accent1" phldr="1"/>
      <dgm:spPr/>
    </dgm:pt>
    <dgm:pt modelId="{00886A22-5B3B-4C55-BA21-864C915A67AC}">
      <dgm:prSet phldrT="[Text]"/>
      <dgm:spPr/>
      <dgm:t>
        <a:bodyPr/>
        <a:lstStyle/>
        <a:p>
          <a:r>
            <a:rPr lang="fr-CA" dirty="0" smtClean="0"/>
            <a:t>Production version finale</a:t>
          </a:r>
        </a:p>
        <a:p>
          <a:r>
            <a:rPr lang="fr-CA" dirty="0" smtClean="0"/>
            <a:t>(Camera-</a:t>
          </a:r>
          <a:r>
            <a:rPr lang="fr-CA" dirty="0" err="1" smtClean="0"/>
            <a:t>Ready</a:t>
          </a:r>
          <a:r>
            <a:rPr lang="fr-CA" dirty="0" smtClean="0"/>
            <a:t>)</a:t>
          </a:r>
        </a:p>
      </dgm:t>
    </dgm:pt>
    <dgm:pt modelId="{CA43B848-75B8-459D-B369-BAFC0021A654}" type="parTrans" cxnId="{AA702264-389D-4123-8FB2-2EDDA9377E60}">
      <dgm:prSet/>
      <dgm:spPr/>
      <dgm:t>
        <a:bodyPr/>
        <a:lstStyle/>
        <a:p>
          <a:endParaRPr lang="fr-CA"/>
        </a:p>
      </dgm:t>
    </dgm:pt>
    <dgm:pt modelId="{6328731A-268A-4EC6-80F7-5AFB1B46931C}" type="sibTrans" cxnId="{AA702264-389D-4123-8FB2-2EDDA9377E60}">
      <dgm:prSet/>
      <dgm:spPr/>
      <dgm:t>
        <a:bodyPr/>
        <a:lstStyle/>
        <a:p>
          <a:endParaRPr lang="fr-CA"/>
        </a:p>
      </dgm:t>
    </dgm:pt>
    <dgm:pt modelId="{3CC4C8E3-E48A-42CE-A145-2F60890DC8F1}">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fr-CA" sz="1600" dirty="0" smtClean="0"/>
            <a:t>Édition de l’acte de conférence</a:t>
          </a:r>
        </a:p>
        <a:p>
          <a:r>
            <a:rPr lang="fr-CA" sz="1600" dirty="0" smtClean="0"/>
            <a:t>(</a:t>
          </a:r>
          <a:r>
            <a:rPr lang="fr-CA" sz="1600" dirty="0" err="1" smtClean="0"/>
            <a:t>Proceedings</a:t>
          </a:r>
          <a:r>
            <a:rPr lang="fr-CA" sz="1600" dirty="0" smtClean="0"/>
            <a:t>)</a:t>
          </a:r>
          <a:endParaRPr lang="fr-CA" sz="1600" dirty="0"/>
        </a:p>
      </dgm:t>
    </dgm:pt>
    <dgm:pt modelId="{A71F68A8-EEB2-4710-8871-66DA62A11A2A}" type="parTrans" cxnId="{023BA731-7DDB-440E-810B-26717DD49444}">
      <dgm:prSet/>
      <dgm:spPr/>
      <dgm:t>
        <a:bodyPr/>
        <a:lstStyle/>
        <a:p>
          <a:endParaRPr lang="fr-CA"/>
        </a:p>
      </dgm:t>
    </dgm:pt>
    <dgm:pt modelId="{DCEDE8D9-36BE-45BC-8F07-66A15ADBA8B2}" type="sibTrans" cxnId="{023BA731-7DDB-440E-810B-26717DD49444}">
      <dgm:prSet/>
      <dgm:spPr/>
      <dgm:t>
        <a:bodyPr/>
        <a:lstStyle/>
        <a:p>
          <a:endParaRPr lang="fr-CA"/>
        </a:p>
      </dgm:t>
    </dgm:pt>
    <dgm:pt modelId="{E416ED5B-8EC7-4CF9-AFEB-50ED66E4836F}">
      <dgm:prSet phldrT="[Text]"/>
      <dgm:spPr/>
      <dgm:t>
        <a:bodyPr/>
        <a:lstStyle/>
        <a:p>
          <a:r>
            <a:rPr lang="fr-CA" dirty="0" smtClean="0"/>
            <a:t>Présentation à la conférence</a:t>
          </a:r>
        </a:p>
      </dgm:t>
    </dgm:pt>
    <dgm:pt modelId="{D6F3EEDA-D7C4-4FFB-8233-4C250A6DDDF7}" type="parTrans" cxnId="{D68D070E-C394-4925-84A2-751A23E4F4C2}">
      <dgm:prSet/>
      <dgm:spPr/>
      <dgm:t>
        <a:bodyPr/>
        <a:lstStyle/>
        <a:p>
          <a:endParaRPr lang="fr-CA"/>
        </a:p>
      </dgm:t>
    </dgm:pt>
    <dgm:pt modelId="{08F0BBC1-5353-4F9E-BCE4-E4BBC8A6DD5A}" type="sibTrans" cxnId="{D68D070E-C394-4925-84A2-751A23E4F4C2}">
      <dgm:prSet/>
      <dgm:spPr/>
      <dgm:t>
        <a:bodyPr/>
        <a:lstStyle/>
        <a:p>
          <a:endParaRPr lang="fr-CA"/>
        </a:p>
      </dgm:t>
    </dgm:pt>
    <dgm:pt modelId="{BFA5BDEE-213D-474E-A111-4C95E9837FE3}">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fr-CA" dirty="0" smtClean="0"/>
            <a:t>Inscription à la conférence</a:t>
          </a:r>
        </a:p>
      </dgm:t>
    </dgm:pt>
    <dgm:pt modelId="{E7A602BC-2A72-43F4-BC0D-F7E0AB255BB3}" type="parTrans" cxnId="{9997F915-901F-4B64-8A83-7114821D7E2A}">
      <dgm:prSet/>
      <dgm:spPr/>
      <dgm:t>
        <a:bodyPr/>
        <a:lstStyle/>
        <a:p>
          <a:endParaRPr lang="fr-CA"/>
        </a:p>
      </dgm:t>
    </dgm:pt>
    <dgm:pt modelId="{71147972-DFD2-48BE-AF79-C2E5D0DAE146}" type="sibTrans" cxnId="{9997F915-901F-4B64-8A83-7114821D7E2A}">
      <dgm:prSet/>
      <dgm:spPr/>
      <dgm:t>
        <a:bodyPr/>
        <a:lstStyle/>
        <a:p>
          <a:endParaRPr lang="fr-CA"/>
        </a:p>
      </dgm:t>
    </dgm:pt>
    <dgm:pt modelId="{07379305-2EE1-4749-B501-45A1316EE0E0}" type="pres">
      <dgm:prSet presAssocID="{4A9489F2-30A8-4F01-B342-225AE8886EE2}" presName="Name0" presStyleCnt="0">
        <dgm:presLayoutVars>
          <dgm:dir/>
          <dgm:animLvl val="lvl"/>
          <dgm:resizeHandles val="exact"/>
        </dgm:presLayoutVars>
      </dgm:prSet>
      <dgm:spPr/>
    </dgm:pt>
    <dgm:pt modelId="{BF81DB00-2576-44E7-B241-BA82CB5B1683}" type="pres">
      <dgm:prSet presAssocID="{00886A22-5B3B-4C55-BA21-864C915A67AC}" presName="parTxOnly" presStyleLbl="node1" presStyleIdx="0" presStyleCnt="4">
        <dgm:presLayoutVars>
          <dgm:chMax val="0"/>
          <dgm:chPref val="0"/>
          <dgm:bulletEnabled val="1"/>
        </dgm:presLayoutVars>
      </dgm:prSet>
      <dgm:spPr/>
      <dgm:t>
        <a:bodyPr/>
        <a:lstStyle/>
        <a:p>
          <a:endParaRPr lang="fr-CA"/>
        </a:p>
      </dgm:t>
    </dgm:pt>
    <dgm:pt modelId="{A9299F55-FC21-421C-91AE-A932E63DD544}" type="pres">
      <dgm:prSet presAssocID="{6328731A-268A-4EC6-80F7-5AFB1B46931C}" presName="parTxOnlySpace" presStyleCnt="0"/>
      <dgm:spPr/>
    </dgm:pt>
    <dgm:pt modelId="{D00A8AB6-DB5C-44FF-8111-2DB0551A47FE}" type="pres">
      <dgm:prSet presAssocID="{3CC4C8E3-E48A-42CE-A145-2F60890DC8F1}" presName="parTxOnly" presStyleLbl="node1" presStyleIdx="1" presStyleCnt="4" custLinFactNeighborY="-1687">
        <dgm:presLayoutVars>
          <dgm:chMax val="0"/>
          <dgm:chPref val="0"/>
          <dgm:bulletEnabled val="1"/>
        </dgm:presLayoutVars>
      </dgm:prSet>
      <dgm:spPr/>
      <dgm:t>
        <a:bodyPr/>
        <a:lstStyle/>
        <a:p>
          <a:endParaRPr lang="fr-CA"/>
        </a:p>
      </dgm:t>
    </dgm:pt>
    <dgm:pt modelId="{D9EC75A7-EC2C-4F93-84E6-72DFEF71A47B}" type="pres">
      <dgm:prSet presAssocID="{DCEDE8D9-36BE-45BC-8F07-66A15ADBA8B2}" presName="parTxOnlySpace" presStyleCnt="0"/>
      <dgm:spPr/>
    </dgm:pt>
    <dgm:pt modelId="{156615B7-1B17-4E7C-8607-73080A1B6AD2}" type="pres">
      <dgm:prSet presAssocID="{BFA5BDEE-213D-474E-A111-4C95E9837FE3}" presName="parTxOnly" presStyleLbl="node1" presStyleIdx="2" presStyleCnt="4">
        <dgm:presLayoutVars>
          <dgm:chMax val="0"/>
          <dgm:chPref val="0"/>
          <dgm:bulletEnabled val="1"/>
        </dgm:presLayoutVars>
      </dgm:prSet>
      <dgm:spPr/>
      <dgm:t>
        <a:bodyPr/>
        <a:lstStyle/>
        <a:p>
          <a:endParaRPr lang="fr-CA"/>
        </a:p>
      </dgm:t>
    </dgm:pt>
    <dgm:pt modelId="{C0BF48EA-3B84-4DBA-96AB-12891610AD31}" type="pres">
      <dgm:prSet presAssocID="{71147972-DFD2-48BE-AF79-C2E5D0DAE146}" presName="parTxOnlySpace" presStyleCnt="0"/>
      <dgm:spPr/>
    </dgm:pt>
    <dgm:pt modelId="{187681AA-DC5A-4DE9-92BF-8435173F55BB}" type="pres">
      <dgm:prSet presAssocID="{E416ED5B-8EC7-4CF9-AFEB-50ED66E4836F}" presName="parTxOnly" presStyleLbl="node1" presStyleIdx="3" presStyleCnt="4">
        <dgm:presLayoutVars>
          <dgm:chMax val="0"/>
          <dgm:chPref val="0"/>
          <dgm:bulletEnabled val="1"/>
        </dgm:presLayoutVars>
      </dgm:prSet>
      <dgm:spPr/>
      <dgm:t>
        <a:bodyPr/>
        <a:lstStyle/>
        <a:p>
          <a:endParaRPr lang="fr-CA"/>
        </a:p>
      </dgm:t>
    </dgm:pt>
  </dgm:ptLst>
  <dgm:cxnLst>
    <dgm:cxn modelId="{9997F915-901F-4B64-8A83-7114821D7E2A}" srcId="{4A9489F2-30A8-4F01-B342-225AE8886EE2}" destId="{BFA5BDEE-213D-474E-A111-4C95E9837FE3}" srcOrd="2" destOrd="0" parTransId="{E7A602BC-2A72-43F4-BC0D-F7E0AB255BB3}" sibTransId="{71147972-DFD2-48BE-AF79-C2E5D0DAE146}"/>
    <dgm:cxn modelId="{AA702264-389D-4123-8FB2-2EDDA9377E60}" srcId="{4A9489F2-30A8-4F01-B342-225AE8886EE2}" destId="{00886A22-5B3B-4C55-BA21-864C915A67AC}" srcOrd="0" destOrd="0" parTransId="{CA43B848-75B8-459D-B369-BAFC0021A654}" sibTransId="{6328731A-268A-4EC6-80F7-5AFB1B46931C}"/>
    <dgm:cxn modelId="{21B84FD6-E075-43B9-A3DB-7A220D1A950C}" type="presOf" srcId="{E416ED5B-8EC7-4CF9-AFEB-50ED66E4836F}" destId="{187681AA-DC5A-4DE9-92BF-8435173F55BB}" srcOrd="0" destOrd="0" presId="urn:microsoft.com/office/officeart/2005/8/layout/chevron1"/>
    <dgm:cxn modelId="{023BA731-7DDB-440E-810B-26717DD49444}" srcId="{4A9489F2-30A8-4F01-B342-225AE8886EE2}" destId="{3CC4C8E3-E48A-42CE-A145-2F60890DC8F1}" srcOrd="1" destOrd="0" parTransId="{A71F68A8-EEB2-4710-8871-66DA62A11A2A}" sibTransId="{DCEDE8D9-36BE-45BC-8F07-66A15ADBA8B2}"/>
    <dgm:cxn modelId="{FBCD61E4-8DBA-497F-BED1-68FFDCAD6BFE}" type="presOf" srcId="{BFA5BDEE-213D-474E-A111-4C95E9837FE3}" destId="{156615B7-1B17-4E7C-8607-73080A1B6AD2}" srcOrd="0" destOrd="0" presId="urn:microsoft.com/office/officeart/2005/8/layout/chevron1"/>
    <dgm:cxn modelId="{395A1737-AA8B-4CE2-9074-E7001B437AC7}" type="presOf" srcId="{00886A22-5B3B-4C55-BA21-864C915A67AC}" destId="{BF81DB00-2576-44E7-B241-BA82CB5B1683}" srcOrd="0" destOrd="0" presId="urn:microsoft.com/office/officeart/2005/8/layout/chevron1"/>
    <dgm:cxn modelId="{606FF961-E197-418A-9A83-2CB15B6312FD}" type="presOf" srcId="{4A9489F2-30A8-4F01-B342-225AE8886EE2}" destId="{07379305-2EE1-4749-B501-45A1316EE0E0}" srcOrd="0" destOrd="0" presId="urn:microsoft.com/office/officeart/2005/8/layout/chevron1"/>
    <dgm:cxn modelId="{92AFF90C-DA5E-4E8E-8012-7ECCAB515CC5}" type="presOf" srcId="{3CC4C8E3-E48A-42CE-A145-2F60890DC8F1}" destId="{D00A8AB6-DB5C-44FF-8111-2DB0551A47FE}" srcOrd="0" destOrd="0" presId="urn:microsoft.com/office/officeart/2005/8/layout/chevron1"/>
    <dgm:cxn modelId="{D68D070E-C394-4925-84A2-751A23E4F4C2}" srcId="{4A9489F2-30A8-4F01-B342-225AE8886EE2}" destId="{E416ED5B-8EC7-4CF9-AFEB-50ED66E4836F}" srcOrd="3" destOrd="0" parTransId="{D6F3EEDA-D7C4-4FFB-8233-4C250A6DDDF7}" sibTransId="{08F0BBC1-5353-4F9E-BCE4-E4BBC8A6DD5A}"/>
    <dgm:cxn modelId="{AC78DB5E-6E15-4626-AE3C-B8DB38602CF9}" type="presParOf" srcId="{07379305-2EE1-4749-B501-45A1316EE0E0}" destId="{BF81DB00-2576-44E7-B241-BA82CB5B1683}" srcOrd="0" destOrd="0" presId="urn:microsoft.com/office/officeart/2005/8/layout/chevron1"/>
    <dgm:cxn modelId="{AF788649-F402-4C10-8725-1CB00DDC7A67}" type="presParOf" srcId="{07379305-2EE1-4749-B501-45A1316EE0E0}" destId="{A9299F55-FC21-421C-91AE-A932E63DD544}" srcOrd="1" destOrd="0" presId="urn:microsoft.com/office/officeart/2005/8/layout/chevron1"/>
    <dgm:cxn modelId="{BD7C712E-95E0-4969-AE3B-98C7F3045A8E}" type="presParOf" srcId="{07379305-2EE1-4749-B501-45A1316EE0E0}" destId="{D00A8AB6-DB5C-44FF-8111-2DB0551A47FE}" srcOrd="2" destOrd="0" presId="urn:microsoft.com/office/officeart/2005/8/layout/chevron1"/>
    <dgm:cxn modelId="{D5248900-3C07-4F55-94DF-62B516CF5184}" type="presParOf" srcId="{07379305-2EE1-4749-B501-45A1316EE0E0}" destId="{D9EC75A7-EC2C-4F93-84E6-72DFEF71A47B}" srcOrd="3" destOrd="0" presId="urn:microsoft.com/office/officeart/2005/8/layout/chevron1"/>
    <dgm:cxn modelId="{2F43F515-4074-4E30-A2BB-72646C583B86}" type="presParOf" srcId="{07379305-2EE1-4749-B501-45A1316EE0E0}" destId="{156615B7-1B17-4E7C-8607-73080A1B6AD2}" srcOrd="4" destOrd="0" presId="urn:microsoft.com/office/officeart/2005/8/layout/chevron1"/>
    <dgm:cxn modelId="{3EB97F12-4F83-46B4-93CD-C26F60B4D928}" type="presParOf" srcId="{07379305-2EE1-4749-B501-45A1316EE0E0}" destId="{C0BF48EA-3B84-4DBA-96AB-12891610AD31}" srcOrd="5" destOrd="0" presId="urn:microsoft.com/office/officeart/2005/8/layout/chevron1"/>
    <dgm:cxn modelId="{C9E51A63-C22E-458A-BE05-B1A47DA9C82C}" type="presParOf" srcId="{07379305-2EE1-4749-B501-45A1316EE0E0}" destId="{187681AA-DC5A-4DE9-92BF-8435173F55BB}" srcOrd="6" destOrd="0" presId="urn:microsoft.com/office/officeart/2005/8/layout/chevron1"/>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81DB00-2576-44E7-B241-BA82CB5B1683}">
      <dsp:nvSpPr>
        <dsp:cNvPr id="0" name=""/>
        <dsp:cNvSpPr/>
      </dsp:nvSpPr>
      <dsp:spPr>
        <a:xfrm>
          <a:off x="4175" y="499740"/>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Appel aux soumission</a:t>
          </a:r>
        </a:p>
        <a:p>
          <a:pPr lvl="0" algn="ctr" defTabSz="711200">
            <a:lnSpc>
              <a:spcPct val="90000"/>
            </a:lnSpc>
            <a:spcBef>
              <a:spcPct val="0"/>
            </a:spcBef>
            <a:spcAft>
              <a:spcPct val="35000"/>
            </a:spcAft>
          </a:pPr>
          <a:r>
            <a:rPr lang="fr-CA" sz="1600" kern="1200" dirty="0" smtClean="0"/>
            <a:t>(Call for </a:t>
          </a:r>
          <a:r>
            <a:rPr lang="fr-CA" sz="1600" kern="1200" dirty="0" err="1" smtClean="0"/>
            <a:t>Papers</a:t>
          </a:r>
          <a:r>
            <a:rPr lang="fr-CA" sz="1600" kern="1200" dirty="0" smtClean="0"/>
            <a:t>)</a:t>
          </a:r>
          <a:endParaRPr lang="fr-CA" sz="1600" kern="1200" dirty="0"/>
        </a:p>
      </dsp:txBody>
      <dsp:txXfrm>
        <a:off x="4175" y="499740"/>
        <a:ext cx="2430487" cy="972195"/>
      </dsp:txXfrm>
    </dsp:sp>
    <dsp:sp modelId="{D00A8AB6-DB5C-44FF-8111-2DB0551A47FE}">
      <dsp:nvSpPr>
        <dsp:cNvPr id="0" name=""/>
        <dsp:cNvSpPr/>
      </dsp:nvSpPr>
      <dsp:spPr>
        <a:xfrm>
          <a:off x="2191614" y="483339"/>
          <a:ext cx="2430487" cy="9721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Soumission de l’article</a:t>
          </a:r>
          <a:endParaRPr lang="fr-CA" sz="1600" kern="1200" dirty="0"/>
        </a:p>
      </dsp:txBody>
      <dsp:txXfrm>
        <a:off x="2191614" y="483339"/>
        <a:ext cx="2430487" cy="972195"/>
      </dsp:txXfrm>
    </dsp:sp>
    <dsp:sp modelId="{156615B7-1B17-4E7C-8607-73080A1B6AD2}">
      <dsp:nvSpPr>
        <dsp:cNvPr id="0" name=""/>
        <dsp:cNvSpPr/>
      </dsp:nvSpPr>
      <dsp:spPr>
        <a:xfrm>
          <a:off x="4379053" y="499740"/>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Révision par des pairs</a:t>
          </a:r>
        </a:p>
        <a:p>
          <a:pPr lvl="0" algn="ctr" defTabSz="711200">
            <a:lnSpc>
              <a:spcPct val="90000"/>
            </a:lnSpc>
            <a:spcBef>
              <a:spcPct val="0"/>
            </a:spcBef>
            <a:spcAft>
              <a:spcPct val="35000"/>
            </a:spcAft>
          </a:pPr>
          <a:r>
            <a:rPr lang="fr-CA" sz="1600" kern="1200" dirty="0" smtClean="0"/>
            <a:t>(Peer-</a:t>
          </a:r>
          <a:r>
            <a:rPr lang="fr-CA" sz="1600" kern="1200" dirty="0" err="1" smtClean="0"/>
            <a:t>Review</a:t>
          </a:r>
          <a:r>
            <a:rPr lang="fr-CA" sz="1600" kern="1200" dirty="0" smtClean="0"/>
            <a:t>)</a:t>
          </a:r>
          <a:endParaRPr lang="fr-CA" sz="1600" kern="1200" dirty="0"/>
        </a:p>
      </dsp:txBody>
      <dsp:txXfrm>
        <a:off x="4379053" y="499740"/>
        <a:ext cx="2430487" cy="972195"/>
      </dsp:txXfrm>
    </dsp:sp>
    <dsp:sp modelId="{187681AA-DC5A-4DE9-92BF-8435173F55BB}">
      <dsp:nvSpPr>
        <dsp:cNvPr id="0" name=""/>
        <dsp:cNvSpPr/>
      </dsp:nvSpPr>
      <dsp:spPr>
        <a:xfrm>
          <a:off x="6566492" y="499740"/>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Commentaires des réviseurs</a:t>
          </a:r>
          <a:endParaRPr lang="fr-CA" sz="1600" kern="1200" dirty="0"/>
        </a:p>
      </dsp:txBody>
      <dsp:txXfrm>
        <a:off x="6566492" y="499740"/>
        <a:ext cx="2430487" cy="9721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81DB00-2576-44E7-B241-BA82CB5B1683}">
      <dsp:nvSpPr>
        <dsp:cNvPr id="0" name=""/>
        <dsp:cNvSpPr/>
      </dsp:nvSpPr>
      <dsp:spPr>
        <a:xfrm>
          <a:off x="4175" y="371158"/>
          <a:ext cx="2430487" cy="9721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CA" sz="1400" kern="1200" dirty="0" smtClean="0"/>
            <a:t>Répondre aux commentaires des réviseurs</a:t>
          </a:r>
        </a:p>
        <a:p>
          <a:pPr lvl="0" algn="ctr" defTabSz="622300">
            <a:lnSpc>
              <a:spcPct val="90000"/>
            </a:lnSpc>
            <a:spcBef>
              <a:spcPct val="0"/>
            </a:spcBef>
            <a:spcAft>
              <a:spcPct val="35000"/>
            </a:spcAft>
          </a:pPr>
          <a:r>
            <a:rPr lang="fr-CA" sz="1400" kern="1200" dirty="0" smtClean="0"/>
            <a:t>(Feedback)</a:t>
          </a:r>
          <a:endParaRPr lang="fr-CA" sz="1400" kern="1200" dirty="0"/>
        </a:p>
      </dsp:txBody>
      <dsp:txXfrm>
        <a:off x="4175" y="371158"/>
        <a:ext cx="2430487" cy="972195"/>
      </dsp:txXfrm>
    </dsp:sp>
    <dsp:sp modelId="{D00A8AB6-DB5C-44FF-8111-2DB0551A47FE}">
      <dsp:nvSpPr>
        <dsp:cNvPr id="0" name=""/>
        <dsp:cNvSpPr/>
      </dsp:nvSpPr>
      <dsp:spPr>
        <a:xfrm>
          <a:off x="2191614" y="354757"/>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Ajustement par les réviseurs</a:t>
          </a:r>
        </a:p>
        <a:p>
          <a:pPr lvl="0" algn="ctr" defTabSz="711200">
            <a:lnSpc>
              <a:spcPct val="90000"/>
            </a:lnSpc>
            <a:spcBef>
              <a:spcPct val="0"/>
            </a:spcBef>
            <a:spcAft>
              <a:spcPct val="35000"/>
            </a:spcAft>
          </a:pPr>
          <a:r>
            <a:rPr lang="fr-CA" sz="1600" kern="1200" dirty="0" smtClean="0"/>
            <a:t>(</a:t>
          </a:r>
          <a:r>
            <a:rPr lang="fr-CA" sz="1600" kern="1200" dirty="0" err="1" smtClean="0"/>
            <a:t>Raking</a:t>
          </a:r>
          <a:r>
            <a:rPr lang="fr-CA" sz="1600" kern="1200" dirty="0" smtClean="0"/>
            <a:t>)</a:t>
          </a:r>
          <a:endParaRPr lang="fr-CA" sz="1600" kern="1200" dirty="0"/>
        </a:p>
      </dsp:txBody>
      <dsp:txXfrm>
        <a:off x="2191614" y="354757"/>
        <a:ext cx="2430487" cy="972195"/>
      </dsp:txXfrm>
    </dsp:sp>
    <dsp:sp modelId="{156615B7-1B17-4E7C-8607-73080A1B6AD2}">
      <dsp:nvSpPr>
        <dsp:cNvPr id="0" name=""/>
        <dsp:cNvSpPr/>
      </dsp:nvSpPr>
      <dsp:spPr>
        <a:xfrm>
          <a:off x="4379053" y="371158"/>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CA" sz="1400" kern="1200" dirty="0" smtClean="0"/>
            <a:t>Les organisateurs sélectionnent les articles </a:t>
          </a:r>
          <a:r>
            <a:rPr lang="fr-CA" sz="1400" kern="1200" smtClean="0"/>
            <a:t>acceptés.</a:t>
          </a:r>
          <a:endParaRPr lang="fr-CA" sz="1400" kern="1200" dirty="0"/>
        </a:p>
      </dsp:txBody>
      <dsp:txXfrm>
        <a:off x="4379053" y="371158"/>
        <a:ext cx="2430487" cy="972195"/>
      </dsp:txXfrm>
    </dsp:sp>
    <dsp:sp modelId="{187681AA-DC5A-4DE9-92BF-8435173F55BB}">
      <dsp:nvSpPr>
        <dsp:cNvPr id="0" name=""/>
        <dsp:cNvSpPr/>
      </dsp:nvSpPr>
      <dsp:spPr>
        <a:xfrm>
          <a:off x="6566492" y="371158"/>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fr-CA" sz="1400" kern="1200" dirty="0" smtClean="0"/>
            <a:t>Envoie des avis d’acceptation </a:t>
          </a:r>
        </a:p>
        <a:p>
          <a:pPr lvl="0" algn="ctr" defTabSz="622300">
            <a:lnSpc>
              <a:spcPct val="90000"/>
            </a:lnSpc>
            <a:spcBef>
              <a:spcPct val="0"/>
            </a:spcBef>
            <a:spcAft>
              <a:spcPct val="35000"/>
            </a:spcAft>
          </a:pPr>
          <a:r>
            <a:rPr lang="fr-CA" sz="1400" kern="1200" dirty="0" smtClean="0"/>
            <a:t>(a/s corrections)</a:t>
          </a:r>
        </a:p>
        <a:p>
          <a:pPr lvl="0" algn="ctr" defTabSz="622300">
            <a:lnSpc>
              <a:spcPct val="90000"/>
            </a:lnSpc>
            <a:spcBef>
              <a:spcPct val="0"/>
            </a:spcBef>
            <a:spcAft>
              <a:spcPct val="35000"/>
            </a:spcAft>
          </a:pPr>
          <a:r>
            <a:rPr lang="fr-CA" sz="1400" kern="1200" dirty="0" smtClean="0"/>
            <a:t>(Notification)</a:t>
          </a:r>
        </a:p>
      </dsp:txBody>
      <dsp:txXfrm>
        <a:off x="6566492" y="371158"/>
        <a:ext cx="2430487" cy="9721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81DB00-2576-44E7-B241-BA82CB5B1683}">
      <dsp:nvSpPr>
        <dsp:cNvPr id="0" name=""/>
        <dsp:cNvSpPr/>
      </dsp:nvSpPr>
      <dsp:spPr>
        <a:xfrm>
          <a:off x="4175" y="371158"/>
          <a:ext cx="2430487" cy="9721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Production version finale</a:t>
          </a:r>
        </a:p>
        <a:p>
          <a:pPr lvl="0" algn="ctr" defTabSz="711200">
            <a:lnSpc>
              <a:spcPct val="90000"/>
            </a:lnSpc>
            <a:spcBef>
              <a:spcPct val="0"/>
            </a:spcBef>
            <a:spcAft>
              <a:spcPct val="35000"/>
            </a:spcAft>
          </a:pPr>
          <a:r>
            <a:rPr lang="fr-CA" sz="1600" kern="1200" dirty="0" smtClean="0"/>
            <a:t>(Camera-</a:t>
          </a:r>
          <a:r>
            <a:rPr lang="fr-CA" sz="1600" kern="1200" dirty="0" err="1" smtClean="0"/>
            <a:t>Ready</a:t>
          </a:r>
          <a:r>
            <a:rPr lang="fr-CA" sz="1600" kern="1200" dirty="0" smtClean="0"/>
            <a:t>)</a:t>
          </a:r>
        </a:p>
      </dsp:txBody>
      <dsp:txXfrm>
        <a:off x="4175" y="371158"/>
        <a:ext cx="2430487" cy="972195"/>
      </dsp:txXfrm>
    </dsp:sp>
    <dsp:sp modelId="{D00A8AB6-DB5C-44FF-8111-2DB0551A47FE}">
      <dsp:nvSpPr>
        <dsp:cNvPr id="0" name=""/>
        <dsp:cNvSpPr/>
      </dsp:nvSpPr>
      <dsp:spPr>
        <a:xfrm>
          <a:off x="2191614" y="354757"/>
          <a:ext cx="2430487" cy="972195"/>
        </a:xfrm>
        <a:prstGeom prst="chevron">
          <a:avLst/>
        </a:prstGeom>
        <a:solidFill>
          <a:schemeClr val="accent6"/>
        </a:solidFill>
        <a:ln w="1905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Édition de l’acte de conférence</a:t>
          </a:r>
        </a:p>
        <a:p>
          <a:pPr lvl="0" algn="ctr" defTabSz="711200">
            <a:lnSpc>
              <a:spcPct val="90000"/>
            </a:lnSpc>
            <a:spcBef>
              <a:spcPct val="0"/>
            </a:spcBef>
            <a:spcAft>
              <a:spcPct val="35000"/>
            </a:spcAft>
          </a:pPr>
          <a:r>
            <a:rPr lang="fr-CA" sz="1600" kern="1200" dirty="0" smtClean="0"/>
            <a:t>(</a:t>
          </a:r>
          <a:r>
            <a:rPr lang="fr-CA" sz="1600" kern="1200" dirty="0" err="1" smtClean="0"/>
            <a:t>Proceedings</a:t>
          </a:r>
          <a:r>
            <a:rPr lang="fr-CA" sz="1600" kern="1200" dirty="0" smtClean="0"/>
            <a:t>)</a:t>
          </a:r>
          <a:endParaRPr lang="fr-CA" sz="1600" kern="1200" dirty="0"/>
        </a:p>
      </dsp:txBody>
      <dsp:txXfrm>
        <a:off x="2191614" y="354757"/>
        <a:ext cx="2430487" cy="972195"/>
      </dsp:txXfrm>
    </dsp:sp>
    <dsp:sp modelId="{156615B7-1B17-4E7C-8607-73080A1B6AD2}">
      <dsp:nvSpPr>
        <dsp:cNvPr id="0" name=""/>
        <dsp:cNvSpPr/>
      </dsp:nvSpPr>
      <dsp:spPr>
        <a:xfrm>
          <a:off x="4379053" y="371158"/>
          <a:ext cx="2430487" cy="972195"/>
        </a:xfrm>
        <a:prstGeom prst="chevron">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Inscription à la conférence</a:t>
          </a:r>
        </a:p>
      </dsp:txBody>
      <dsp:txXfrm>
        <a:off x="4379053" y="371158"/>
        <a:ext cx="2430487" cy="972195"/>
      </dsp:txXfrm>
    </dsp:sp>
    <dsp:sp modelId="{187681AA-DC5A-4DE9-92BF-8435173F55BB}">
      <dsp:nvSpPr>
        <dsp:cNvPr id="0" name=""/>
        <dsp:cNvSpPr/>
      </dsp:nvSpPr>
      <dsp:spPr>
        <a:xfrm>
          <a:off x="6566492" y="371158"/>
          <a:ext cx="2430487" cy="9721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fr-CA" sz="1600" kern="1200" dirty="0" smtClean="0"/>
            <a:t>Présentation à la conférence</a:t>
          </a:r>
        </a:p>
      </dsp:txBody>
      <dsp:txXfrm>
        <a:off x="6566492" y="371158"/>
        <a:ext cx="2430487" cy="97219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72E192-57BB-2D49-AC11-D5A78DBCAA60}" type="datetimeFigureOut">
              <a:rPr lang="fr-CA" smtClean="0"/>
              <a:pPr/>
              <a:t>2013-07-04</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FC7D23-B91A-9044-9F4F-6A717060AC10}" type="slidenum">
              <a:rPr lang="fr-CA" smtClean="0"/>
              <a:pPr/>
              <a:t>‹N°›</a:t>
            </a:fld>
            <a:endParaRPr lang="fr-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7/4/2013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‹N°›</a:t>
            </a:fld>
            <a:endParaRPr lang="en-US"/>
          </a:p>
        </p:txBody>
      </p:sp>
    </p:spTree>
  </p:cSld>
  <p:clrMap bg1="lt1" tx1="dk1" bg2="lt2" tx2="dk2" accent1="accent1" accent2="accent2" accent3="accent3" accent4="accent4" accent5="accent5" accent6="accent6" hlink="hlink" folHlink="folHlink"/>
  <p:hf hdr="0"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Introductory notes.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Relative </a:t>
            </a:r>
            <a:r>
              <a:rPr lang="en-US" baseline="0" dirty="0" smtClean="0"/>
              <a:t>vocabulary list.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Remarque : il n’y a pas d’étape propre à</a:t>
            </a:r>
            <a:r>
              <a:rPr lang="fr-CA" baseline="0" dirty="0" smtClean="0"/>
              <a:t> la rédaction</a:t>
            </a:r>
            <a:endParaRPr lang="fr-CA"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CA" dirty="0" smtClean="0"/>
              <a:t>Un article scientifique != un rapport</a:t>
            </a:r>
            <a:r>
              <a:rPr lang="fr-CA" baseline="0" dirty="0" smtClean="0"/>
              <a:t> scientifique, mémoire ou thèse : donc concentrez-vous sur une seule conclusion.</a:t>
            </a:r>
            <a:endParaRPr lang="fr-CA"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Conclusion to course,</a:t>
            </a:r>
            <a:r>
              <a:rPr lang="en-US" baseline="0" dirty="0" smtClean="0"/>
              <a:t> lecture, et al.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CA" noProof="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CA" noProof="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CA" noProof="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fr-CA" noProof="0" dirty="0" smtClean="0"/>
              <a:t>Click to </a:t>
            </a:r>
            <a:r>
              <a:rPr lang="fr-CA" noProof="0" dirty="0" err="1" smtClean="0"/>
              <a:t>edit</a:t>
            </a:r>
            <a:r>
              <a:rPr lang="fr-CA" noProof="0" dirty="0" smtClean="0"/>
              <a:t> Master </a:t>
            </a:r>
            <a:r>
              <a:rPr lang="fr-CA" noProof="0" dirty="0" err="1" smtClean="0"/>
              <a:t>title</a:t>
            </a:r>
            <a:r>
              <a:rPr lang="fr-CA" noProof="0" dirty="0" smtClean="0"/>
              <a:t> style</a:t>
            </a:r>
            <a:endParaRPr lang="fr-CA" noProof="0"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CA" noProof="0" smtClean="0"/>
              <a:t>Click to edit Master subtitle style</a:t>
            </a:r>
            <a:endParaRPr lang="fr-CA" noProof="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05FB087F-BE90-D04D-BE24-ABE2D81883C3}" type="datetime8">
              <a:rPr lang="fr-CA" noProof="0" smtClean="0"/>
              <a:pPr algn="ctr"/>
              <a:t>2013-07-04 06:47</a:t>
            </a:fld>
            <a:endParaRPr lang="fr-CA" sz="2000" noProof="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r>
              <a:rPr lang="fr-FR" noProof="0" smtClean="0">
                <a:solidFill>
                  <a:schemeClr val="tx2"/>
                </a:solidFill>
              </a:rPr>
              <a:t>IFT 821 / Rédiger et publier un article scientifique (Été 2011)</a:t>
            </a:r>
            <a:endParaRPr lang="fr-CA" noProof="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fr-CA" noProof="0" smtClean="0"/>
              <a:pPr/>
              <a:t>‹N°›</a:t>
            </a:fld>
            <a:endParaRPr lang="fr-CA" noProof="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AE15E-D71D-5545-8C69-23236C2F63AA}" type="datetime8">
              <a:rPr lang="fr-CA" smtClean="0">
                <a:solidFill>
                  <a:schemeClr val="tx2"/>
                </a:solidFill>
              </a:rPr>
              <a:pPr/>
              <a:t>2013-07-04 06:47</a:t>
            </a:fld>
            <a:endParaRPr lang="en-US"/>
          </a:p>
        </p:txBody>
      </p:sp>
      <p:sp>
        <p:nvSpPr>
          <p:cNvPr id="5" name="Footer Placeholder 4"/>
          <p:cNvSpPr>
            <a:spLocks noGrp="1"/>
          </p:cNvSpPr>
          <p:nvPr>
            <p:ph type="ftr" sz="quarter" idx="11"/>
          </p:nvPr>
        </p:nvSpPr>
        <p:spPr/>
        <p:txBody>
          <a:bodyPr/>
          <a:lstStyle/>
          <a:p>
            <a:r>
              <a:rPr lang="fr-FR" smtClean="0"/>
              <a:t>IFT 821 / Rédiger et publier un article scientifique (Été 2011)</a:t>
            </a:r>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13F76796-B5D4-4340-8098-136871127C20}" type="datetime8">
              <a:rPr lang="fr-CA" smtClean="0">
                <a:solidFill>
                  <a:schemeClr val="tx2"/>
                </a:solidFill>
              </a:rPr>
              <a:pPr/>
              <a:t>2013-07-04 06:47</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fr-FR" smtClean="0"/>
              <a:t>IFT 821 / Rédiger et publier un article scientifique (Été 2011)</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fr-CA" noProof="0" smtClean="0"/>
              <a:t>Click to edit Master title style</a:t>
            </a:r>
            <a:endParaRPr lang="fr-CA" noProof="0"/>
          </a:p>
        </p:txBody>
      </p:sp>
      <p:sp>
        <p:nvSpPr>
          <p:cNvPr id="4" name="Date Placeholder 3"/>
          <p:cNvSpPr>
            <a:spLocks noGrp="1"/>
          </p:cNvSpPr>
          <p:nvPr>
            <p:ph type="dt" sz="half" idx="10"/>
          </p:nvPr>
        </p:nvSpPr>
        <p:spPr/>
        <p:txBody>
          <a:bodyPr/>
          <a:lstStyle/>
          <a:p>
            <a:fld id="{769B4645-7A75-5F4A-A5FB-E7E641CD6822}" type="datetime8">
              <a:rPr lang="fr-CA" noProof="0" smtClean="0"/>
              <a:pPr/>
              <a:t>2013-07-04 06:47</a:t>
            </a:fld>
            <a:endParaRPr lang="fr-CA" noProof="0"/>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fr-CA" noProof="0" smtClean="0"/>
              <a:pPr/>
              <a:t>‹N°›</a:t>
            </a:fld>
            <a:endParaRPr lang="fr-CA" noProof="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fr-CA"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C7CE0C47-C84D-D64A-AC3E-009FDA4B6EB5}" type="datetime8">
              <a:rPr lang="fr-CA" smtClean="0"/>
              <a:pPr/>
              <a:t>2013-07-04 06:47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‹N°›</a:t>
            </a:fld>
            <a:endParaRPr lang="en-US" sz="2400" dirty="0">
              <a:solidFill>
                <a:srgbClr val="FFFFFF"/>
              </a:solidFill>
            </a:endParaRPr>
          </a:p>
        </p:txBody>
      </p:sp>
      <p:sp>
        <p:nvSpPr>
          <p:cNvPr id="14" name="Footer Placeholder 13"/>
          <p:cNvSpPr>
            <a:spLocks noGrp="1"/>
          </p:cNvSpPr>
          <p:nvPr>
            <p:ph type="ftr" sz="quarter" idx="12"/>
          </p:nvPr>
        </p:nvSpPr>
        <p:spPr/>
        <p:txBody>
          <a:bodyPr/>
          <a:lstStyle/>
          <a:p>
            <a:r>
              <a:rPr lang="fr-FR" smtClean="0"/>
              <a:t>IFT 821 / Rédiger et publier un article scientifique (Été 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smtClean="0"/>
              <a:t>Click to edit Master title style</a:t>
            </a:r>
            <a:endParaRPr lang="fr-CA" noProof="0"/>
          </a:p>
        </p:txBody>
      </p:sp>
      <p:sp>
        <p:nvSpPr>
          <p:cNvPr id="9" name="Content Placeholder 8"/>
          <p:cNvSpPr>
            <a:spLocks noGrp="1"/>
          </p:cNvSpPr>
          <p:nvPr>
            <p:ph sz="quarter" idx="1"/>
          </p:nvPr>
        </p:nvSpPr>
        <p:spPr>
          <a:xfrm>
            <a:off x="609600" y="1589567"/>
            <a:ext cx="3886200" cy="4572000"/>
          </a:xfrm>
        </p:spPr>
        <p:txBody>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fr-CA" noProof="0"/>
          </a:p>
        </p:txBody>
      </p:sp>
      <p:sp>
        <p:nvSpPr>
          <p:cNvPr id="11" name="Content Placeholder 10"/>
          <p:cNvSpPr>
            <a:spLocks noGrp="1"/>
          </p:cNvSpPr>
          <p:nvPr>
            <p:ph sz="quarter" idx="2"/>
          </p:nvPr>
        </p:nvSpPr>
        <p:spPr>
          <a:xfrm>
            <a:off x="4844901" y="1589567"/>
            <a:ext cx="3886200" cy="4572000"/>
          </a:xfrm>
        </p:spPr>
        <p:txBody>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fr-CA" noProof="0"/>
          </a:p>
        </p:txBody>
      </p:sp>
      <p:sp>
        <p:nvSpPr>
          <p:cNvPr id="8" name="Date Placeholder 7"/>
          <p:cNvSpPr>
            <a:spLocks noGrp="1"/>
          </p:cNvSpPr>
          <p:nvPr>
            <p:ph type="dt" sz="half" idx="15"/>
          </p:nvPr>
        </p:nvSpPr>
        <p:spPr/>
        <p:txBody>
          <a:bodyPr rtlCol="0"/>
          <a:lstStyle/>
          <a:p>
            <a:fld id="{031E53C4-3643-0B48-A5BF-AC6E69CD5B67}" type="datetime8">
              <a:rPr lang="fr-CA" noProof="0" smtClean="0"/>
              <a:pPr/>
              <a:t>2013-07-04 06:47</a:t>
            </a:fld>
            <a:endParaRPr lang="fr-CA" noProof="0"/>
          </a:p>
        </p:txBody>
      </p:sp>
      <p:sp>
        <p:nvSpPr>
          <p:cNvPr id="10" name="Slide Number Placeholder 9"/>
          <p:cNvSpPr>
            <a:spLocks noGrp="1"/>
          </p:cNvSpPr>
          <p:nvPr>
            <p:ph type="sldNum" sz="quarter" idx="16"/>
          </p:nvPr>
        </p:nvSpPr>
        <p:spPr/>
        <p:txBody>
          <a:bodyPr rtlCol="0"/>
          <a:lstStyle/>
          <a:p>
            <a:pPr algn="ctr"/>
            <a:fld id="{1AD93096-5B34-4342-9326-69289CEAE4C2}" type="slidenum">
              <a:rPr lang="fr-CA" noProof="0" smtClean="0"/>
              <a:pPr algn="ctr"/>
              <a:t>‹N°›</a:t>
            </a:fld>
            <a:endParaRPr lang="fr-CA" noProof="0"/>
          </a:p>
        </p:txBody>
      </p:sp>
      <p:sp>
        <p:nvSpPr>
          <p:cNvPr id="12" name="Footer Placeholder 11"/>
          <p:cNvSpPr>
            <a:spLocks noGrp="1"/>
          </p:cNvSpPr>
          <p:nvPr>
            <p:ph type="ftr" sz="quarter" idx="17"/>
          </p:nvPr>
        </p:nvSpPr>
        <p:spPr/>
        <p:txBody>
          <a:bodyPr rtlCol="0"/>
          <a:lstStyle/>
          <a:p>
            <a:r>
              <a:rPr lang="fr-FR" noProof="0" smtClean="0"/>
              <a:t>IFT 821 / Rédiger et publier un article scientifique (Été 2011)</a:t>
            </a:r>
            <a:endParaRPr lang="fr-CA"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fr-CA" noProof="0" smtClean="0"/>
              <a:t>Click to edit Master title style</a:t>
            </a:r>
            <a:endParaRPr lang="fr-CA" noProof="0"/>
          </a:p>
        </p:txBody>
      </p:sp>
      <p:sp>
        <p:nvSpPr>
          <p:cNvPr id="11" name="Content Placeholder 10"/>
          <p:cNvSpPr>
            <a:spLocks noGrp="1"/>
          </p:cNvSpPr>
          <p:nvPr>
            <p:ph sz="quarter" idx="2"/>
          </p:nvPr>
        </p:nvSpPr>
        <p:spPr>
          <a:xfrm>
            <a:off x="609600" y="2438400"/>
            <a:ext cx="3886200" cy="3581400"/>
          </a:xfrm>
        </p:spPr>
        <p:txBody>
          <a:bodyPr/>
          <a:lstStyle/>
          <a:p>
            <a:pPr lvl="0"/>
            <a:r>
              <a:rPr lang="fr-CA" noProof="0" dirty="0" smtClean="0"/>
              <a:t>Click to </a:t>
            </a:r>
            <a:r>
              <a:rPr lang="fr-CA" noProof="0" dirty="0" err="1" smtClean="0"/>
              <a:t>edit</a:t>
            </a:r>
            <a:r>
              <a:rPr lang="fr-CA" noProof="0" dirty="0" smtClean="0"/>
              <a:t> Master </a:t>
            </a:r>
            <a:r>
              <a:rPr lang="fr-CA" noProof="0" dirty="0" err="1" smtClean="0"/>
              <a:t>text</a:t>
            </a:r>
            <a:r>
              <a:rPr lang="fr-CA" noProof="0" dirty="0" smtClean="0"/>
              <a:t> styles</a:t>
            </a:r>
          </a:p>
          <a:p>
            <a:pPr lvl="1"/>
            <a:r>
              <a:rPr lang="fr-CA" noProof="0" dirty="0" smtClean="0"/>
              <a:t>Second </a:t>
            </a:r>
            <a:r>
              <a:rPr lang="fr-CA" noProof="0" dirty="0" err="1" smtClean="0"/>
              <a:t>level</a:t>
            </a:r>
            <a:endParaRPr lang="fr-CA" noProof="0" dirty="0" smtClean="0"/>
          </a:p>
          <a:p>
            <a:pPr lvl="2"/>
            <a:r>
              <a:rPr lang="fr-CA" noProof="0" dirty="0" err="1" smtClean="0"/>
              <a:t>Third</a:t>
            </a:r>
            <a:r>
              <a:rPr lang="fr-CA" noProof="0" dirty="0" smtClean="0"/>
              <a:t> </a:t>
            </a:r>
            <a:r>
              <a:rPr lang="fr-CA" noProof="0" dirty="0" err="1" smtClean="0"/>
              <a:t>level</a:t>
            </a:r>
            <a:endParaRPr lang="fr-CA" noProof="0" dirty="0" smtClean="0"/>
          </a:p>
          <a:p>
            <a:pPr lvl="3"/>
            <a:r>
              <a:rPr lang="fr-CA" noProof="0" dirty="0" err="1" smtClean="0"/>
              <a:t>Fourth</a:t>
            </a:r>
            <a:r>
              <a:rPr lang="fr-CA" noProof="0" dirty="0" smtClean="0"/>
              <a:t> </a:t>
            </a:r>
            <a:r>
              <a:rPr lang="fr-CA" noProof="0" dirty="0" err="1" smtClean="0"/>
              <a:t>level</a:t>
            </a:r>
            <a:endParaRPr lang="fr-CA" noProof="0" dirty="0" smtClean="0"/>
          </a:p>
          <a:p>
            <a:pPr lvl="4"/>
            <a:r>
              <a:rPr lang="fr-CA" noProof="0" dirty="0" err="1" smtClean="0"/>
              <a:t>Fifth</a:t>
            </a:r>
            <a:r>
              <a:rPr lang="fr-CA" noProof="0" dirty="0" smtClean="0"/>
              <a:t> </a:t>
            </a:r>
            <a:r>
              <a:rPr lang="fr-CA" noProof="0" dirty="0" err="1" smtClean="0"/>
              <a:t>level</a:t>
            </a:r>
            <a:endParaRPr lang="fr-CA" noProof="0" dirty="0"/>
          </a:p>
        </p:txBody>
      </p:sp>
      <p:sp>
        <p:nvSpPr>
          <p:cNvPr id="13" name="Content Placeholder 12"/>
          <p:cNvSpPr>
            <a:spLocks noGrp="1"/>
          </p:cNvSpPr>
          <p:nvPr>
            <p:ph sz="quarter" idx="4"/>
          </p:nvPr>
        </p:nvSpPr>
        <p:spPr>
          <a:xfrm>
            <a:off x="4800600" y="2438400"/>
            <a:ext cx="3886200" cy="3581400"/>
          </a:xfrm>
        </p:spPr>
        <p:txBody>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fr-CA" noProof="0"/>
          </a:p>
        </p:txBody>
      </p:sp>
      <p:sp>
        <p:nvSpPr>
          <p:cNvPr id="10" name="Date Placeholder 9"/>
          <p:cNvSpPr>
            <a:spLocks noGrp="1"/>
          </p:cNvSpPr>
          <p:nvPr>
            <p:ph type="dt" sz="half" idx="15"/>
          </p:nvPr>
        </p:nvSpPr>
        <p:spPr/>
        <p:txBody>
          <a:bodyPr rtlCol="0"/>
          <a:lstStyle/>
          <a:p>
            <a:fld id="{8DE52BC7-3AA2-C944-B8B6-AF8EF9004F3F}" type="datetime8">
              <a:rPr lang="fr-CA" noProof="0" smtClean="0"/>
              <a:pPr/>
              <a:t>2013-07-04 06:47</a:t>
            </a:fld>
            <a:endParaRPr lang="fr-CA" noProof="0"/>
          </a:p>
        </p:txBody>
      </p:sp>
      <p:sp>
        <p:nvSpPr>
          <p:cNvPr id="12" name="Slide Number Placeholder 11"/>
          <p:cNvSpPr>
            <a:spLocks noGrp="1"/>
          </p:cNvSpPr>
          <p:nvPr>
            <p:ph type="sldNum" sz="quarter" idx="16"/>
          </p:nvPr>
        </p:nvSpPr>
        <p:spPr/>
        <p:txBody>
          <a:bodyPr rtlCol="0"/>
          <a:lstStyle/>
          <a:p>
            <a:pPr algn="ctr"/>
            <a:fld id="{1AD93096-5B34-4342-9326-69289CEAE4C2}" type="slidenum">
              <a:rPr lang="fr-CA" noProof="0" smtClean="0"/>
              <a:pPr algn="ctr"/>
              <a:t>‹N°›</a:t>
            </a:fld>
            <a:endParaRPr lang="fr-CA" noProof="0"/>
          </a:p>
        </p:txBody>
      </p:sp>
      <p:sp>
        <p:nvSpPr>
          <p:cNvPr id="14" name="Footer Placeholder 13"/>
          <p:cNvSpPr>
            <a:spLocks noGrp="1"/>
          </p:cNvSpPr>
          <p:nvPr>
            <p:ph type="ftr" sz="quarter" idx="17"/>
          </p:nvPr>
        </p:nvSpPr>
        <p:spPr/>
        <p:txBody>
          <a:bodyPr rtlCol="0"/>
          <a:lstStyle/>
          <a:p>
            <a:r>
              <a:rPr lang="fr-FR" noProof="0" smtClean="0"/>
              <a:t>IFT 821 / Rédiger et publier un article scientifique (Été 2011)</a:t>
            </a:r>
            <a:endParaRPr lang="fr-CA" noProof="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CA" noProof="0"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CA" noProof="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0" smtClean="0"/>
              <a:t>Click to edit Master title style</a:t>
            </a:r>
            <a:endParaRPr lang="fr-CA" noProof="0"/>
          </a:p>
        </p:txBody>
      </p:sp>
      <p:sp>
        <p:nvSpPr>
          <p:cNvPr id="3" name="Date Placeholder 2"/>
          <p:cNvSpPr>
            <a:spLocks noGrp="1"/>
          </p:cNvSpPr>
          <p:nvPr>
            <p:ph type="dt" sz="half" idx="10"/>
          </p:nvPr>
        </p:nvSpPr>
        <p:spPr/>
        <p:txBody>
          <a:bodyPr/>
          <a:lstStyle/>
          <a:p>
            <a:fld id="{08CA9B72-A0F5-D544-ADBA-E1DDF12DE751}" type="datetime8">
              <a:rPr lang="fr-CA" noProof="0" smtClean="0"/>
              <a:pPr/>
              <a:t>2013-07-04 06:47</a:t>
            </a:fld>
            <a:endParaRPr lang="fr-CA" noProof="0"/>
          </a:p>
        </p:txBody>
      </p:sp>
      <p:sp>
        <p:nvSpPr>
          <p:cNvPr id="4" name="Footer Placeholder 3"/>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fr-CA" noProof="0" smtClean="0"/>
              <a:pPr/>
              <a:t>‹N°›</a:t>
            </a:fld>
            <a:endParaRPr lang="fr-CA" noProof="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F34F4-9A27-BE4E-BEFE-A455DE3D9A7F}" type="datetime8">
              <a:rPr lang="fr-CA" noProof="0" smtClean="0"/>
              <a:pPr/>
              <a:t>2013-07-04 06:47</a:t>
            </a:fld>
            <a:endParaRPr lang="fr-CA" noProof="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fr-CA" noProof="0" smtClean="0"/>
              <a:pPr/>
              <a:t>‹N°›</a:t>
            </a:fld>
            <a:endParaRPr lang="fr-CA" noProof="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0C33093-86A1-FA48-9E7F-4920F5DCF9D5}" type="datetime8">
              <a:rPr lang="fr-CA" smtClean="0"/>
              <a:pPr/>
              <a:t>2013-07-04 06:47</a:t>
            </a:fld>
            <a:endParaRPr lang="en-US"/>
          </a:p>
        </p:txBody>
      </p:sp>
      <p:sp>
        <p:nvSpPr>
          <p:cNvPr id="6" name="Footer Placeholder 5"/>
          <p:cNvSpPr>
            <a:spLocks noGrp="1"/>
          </p:cNvSpPr>
          <p:nvPr>
            <p:ph type="ftr" sz="quarter" idx="11"/>
          </p:nvPr>
        </p:nvSpPr>
        <p:spPr/>
        <p:txBody>
          <a:bodyPr/>
          <a:lstStyle/>
          <a:p>
            <a:r>
              <a:rPr lang="fr-FR" smtClean="0"/>
              <a:t>IFT 821 / Rédiger et publier un article scientifique (Été 2011)</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‹N°›</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940D5904-D643-B34B-A311-2A71669CCEDF}" type="datetime8">
              <a:rPr lang="fr-CA" smtClean="0"/>
              <a:pPr/>
              <a:t>2013-07-04 06:47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‹N°›</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r>
              <a:rPr lang="fr-FR" smtClean="0"/>
              <a:t>IFT 821 / Rédiger et publier un article scientifique (Été 2011)</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fr-CA" noProof="0" smtClean="0"/>
              <a:t>Click to edit Master title style</a:t>
            </a:r>
            <a:endParaRPr lang="fr-CA" noProof="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fr-CA" noProof="0"/>
          </a:p>
        </p:txBody>
      </p:sp>
      <p:sp>
        <p:nvSpPr>
          <p:cNvPr id="14" name="Date Placeholder 13"/>
          <p:cNvSpPr>
            <a:spLocks noGrp="1"/>
          </p:cNvSpPr>
          <p:nvPr>
            <p:ph type="dt" sz="half" idx="2"/>
          </p:nvPr>
        </p:nvSpPr>
        <p:spPr>
          <a:xfrm>
            <a:off x="6096000" y="6492899"/>
            <a:ext cx="2667000" cy="365125"/>
          </a:xfrm>
          <a:prstGeom prst="rect">
            <a:avLst/>
          </a:prstGeom>
        </p:spPr>
        <p:txBody>
          <a:bodyPr vert="horz" anchor="b" anchorCtr="0"/>
          <a:lstStyle>
            <a:lvl1pPr algn="l">
              <a:defRPr sz="1200">
                <a:solidFill>
                  <a:schemeClr val="tx2"/>
                </a:solidFill>
              </a:defRPr>
            </a:lvl1pPr>
          </a:lstStyle>
          <a:p>
            <a:fld id="{DCB3BC1A-5D94-F04E-9D15-183394AF3431}" type="datetime8">
              <a:rPr lang="fr-CA" smtClean="0"/>
              <a:pPr/>
              <a:t>2013-07-04 06:47</a:t>
            </a:fld>
            <a:endParaRPr lang="fr-CA"/>
          </a:p>
        </p:txBody>
      </p:sp>
      <p:sp>
        <p:nvSpPr>
          <p:cNvPr id="3" name="Footer Placeholder 2"/>
          <p:cNvSpPr>
            <a:spLocks noGrp="1"/>
          </p:cNvSpPr>
          <p:nvPr>
            <p:ph type="ftr" sz="quarter" idx="3"/>
          </p:nvPr>
        </p:nvSpPr>
        <p:spPr>
          <a:xfrm>
            <a:off x="609600" y="6492705"/>
            <a:ext cx="5421083" cy="365125"/>
          </a:xfrm>
          <a:prstGeom prst="rect">
            <a:avLst/>
          </a:prstGeom>
        </p:spPr>
        <p:txBody>
          <a:bodyPr vert="horz" anchor="b"/>
          <a:lstStyle>
            <a:lvl1pPr algn="r">
              <a:defRPr sz="1200">
                <a:solidFill>
                  <a:schemeClr val="tx2"/>
                </a:solidFill>
              </a:defRPr>
            </a:lvl1pPr>
          </a:lstStyle>
          <a:p>
            <a:r>
              <a:rPr lang="fr-FR" smtClean="0"/>
              <a:t>IFT 821 / Rédiger et publier un article scientifique (Été 2011)</a:t>
            </a:r>
            <a:endParaRPr lang="fr-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CA" noProof="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CA" noProof="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fr-CA" noProof="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fr-CA" sz="1200" noProof="0" smtClean="0">
                <a:solidFill>
                  <a:schemeClr val="tx2"/>
                </a:solidFill>
              </a:rPr>
              <a:pPr algn="ctr"/>
              <a:t>‹N°›</a:t>
            </a:fld>
            <a:endParaRPr lang="fr-CA" sz="1400" b="1" noProof="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aof.revues.org/index201.html" TargetMode="External"/><Relationship Id="rId2" Type="http://schemas.openxmlformats.org/officeDocument/2006/relationships/hyperlink" Target="http://www.usherbrooke.ca/etudes-superieures/encadrement/conditions-detudes/protection-de-la-propriete-intellectuelle/publications-scientifiques-et-droit-dauteur/"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4343400"/>
            <a:ext cx="6477000" cy="1447800"/>
          </a:xfrm>
        </p:spPr>
        <p:txBody>
          <a:bodyPr>
            <a:normAutofit fontScale="90000"/>
          </a:bodyPr>
          <a:lstStyle/>
          <a:p>
            <a:r>
              <a:rPr lang="fr-CA" dirty="0" smtClean="0">
                <a:solidFill>
                  <a:schemeClr val="accent1">
                    <a:lumMod val="75000"/>
                  </a:schemeClr>
                </a:solidFill>
              </a:rPr>
              <a:t>Rédiger et publier un article scientifique</a:t>
            </a:r>
            <a:endParaRPr lang="fr-CA" dirty="0">
              <a:solidFill>
                <a:schemeClr val="accent1">
                  <a:lumMod val="75000"/>
                </a:schemeClr>
              </a:solidFill>
            </a:endParaRPr>
          </a:p>
        </p:txBody>
      </p:sp>
      <p:sp>
        <p:nvSpPr>
          <p:cNvPr id="3" name="Rectangle 2"/>
          <p:cNvSpPr>
            <a:spLocks noGrp="1"/>
          </p:cNvSpPr>
          <p:nvPr>
            <p:ph type="subTitle" idx="1"/>
          </p:nvPr>
        </p:nvSpPr>
        <p:spPr/>
        <p:txBody>
          <a:bodyPr>
            <a:normAutofit fontScale="70000" lnSpcReduction="20000"/>
          </a:bodyPr>
          <a:lstStyle/>
          <a:p>
            <a:r>
              <a:rPr lang="fr-CA" dirty="0" smtClean="0"/>
              <a:t>Éric Beaudry, </a:t>
            </a:r>
            <a:r>
              <a:rPr lang="fr-CA" dirty="0" err="1" smtClean="0"/>
              <a:t>PhD</a:t>
            </a:r>
            <a:r>
              <a:rPr lang="fr-CA" dirty="0" smtClean="0"/>
              <a:t> – eric.beaudry@usherbrooke.ca</a:t>
            </a:r>
            <a:br>
              <a:rPr lang="fr-CA" dirty="0" smtClean="0"/>
            </a:br>
            <a:r>
              <a:rPr lang="fr-CA" dirty="0" smtClean="0"/>
              <a:t>IFT821 – Méthodologie de communication en informatique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3600" dirty="0" smtClean="0"/>
              <a:t>Caractéristiques d’un article scientifique (2)</a:t>
            </a:r>
            <a:endParaRPr lang="fr-CA" sz="3600" dirty="0"/>
          </a:p>
        </p:txBody>
      </p:sp>
      <p:sp>
        <p:nvSpPr>
          <p:cNvPr id="3" name="Content Placeholder 2"/>
          <p:cNvSpPr>
            <a:spLocks noGrp="1"/>
          </p:cNvSpPr>
          <p:nvPr>
            <p:ph sz="quarter" idx="1"/>
          </p:nvPr>
        </p:nvSpPr>
        <p:spPr>
          <a:xfrm>
            <a:off x="612648" y="1600200"/>
            <a:ext cx="8153400" cy="4724400"/>
          </a:xfrm>
        </p:spPr>
        <p:txBody>
          <a:bodyPr>
            <a:normAutofit fontScale="85000" lnSpcReduction="10000"/>
          </a:bodyPr>
          <a:lstStyle/>
          <a:p>
            <a:r>
              <a:rPr lang="fr-CA" dirty="0" smtClean="0"/>
              <a:t>Complet et concis.</a:t>
            </a:r>
          </a:p>
          <a:p>
            <a:pPr lvl="1"/>
            <a:r>
              <a:rPr lang="fr-CA" dirty="0" smtClean="0"/>
              <a:t>Contient tous les détails pour comprendre et reproduire les résultats. Toutefois, ne contient pas de détails superflus.</a:t>
            </a:r>
          </a:p>
          <a:p>
            <a:r>
              <a:rPr lang="fr-CA" dirty="0" smtClean="0"/>
              <a:t>Le lecteur est initié au domaine.</a:t>
            </a:r>
          </a:p>
          <a:p>
            <a:pPr lvl="1"/>
            <a:r>
              <a:rPr lang="fr-CA" dirty="0" smtClean="0"/>
              <a:t>Articles de conférence ou de journal scientifique.</a:t>
            </a:r>
          </a:p>
          <a:p>
            <a:pPr lvl="2"/>
            <a:r>
              <a:rPr lang="fr-CA" dirty="0" smtClean="0"/>
              <a:t> Il est possible de prendre pour acquis que le lecteur est expert dans le domaine.</a:t>
            </a:r>
          </a:p>
          <a:p>
            <a:pPr lvl="1"/>
            <a:r>
              <a:rPr lang="fr-CA" dirty="0" smtClean="0"/>
              <a:t>Articles de revues populaires (</a:t>
            </a:r>
            <a:r>
              <a:rPr lang="fr-CA" i="1" dirty="0" smtClean="0"/>
              <a:t>Nature</a:t>
            </a:r>
            <a:r>
              <a:rPr lang="fr-CA" dirty="0" smtClean="0"/>
              <a:t>, </a:t>
            </a:r>
            <a:r>
              <a:rPr lang="fr-CA" i="1" dirty="0" smtClean="0"/>
              <a:t>Science</a:t>
            </a:r>
            <a:r>
              <a:rPr lang="fr-CA" dirty="0" smtClean="0"/>
              <a:t>, etc.).</a:t>
            </a:r>
          </a:p>
          <a:p>
            <a:pPr lvl="2"/>
            <a:r>
              <a:rPr lang="fr-CA" dirty="0" smtClean="0"/>
              <a:t>L’accent doit être mis sur la vulgarisation et montrer les retombées possibles pour la société.</a:t>
            </a:r>
          </a:p>
          <a:p>
            <a:r>
              <a:rPr lang="fr-CA" dirty="0" smtClean="0"/>
              <a:t>Anglais.</a:t>
            </a:r>
          </a:p>
          <a:p>
            <a:pPr lvl="1"/>
            <a:r>
              <a:rPr lang="fr-CA" dirty="0" smtClean="0"/>
              <a:t>L’anglais est généralement la langue utilisée en sciences.</a:t>
            </a:r>
            <a:endParaRPr lang="fr-CA" dirty="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10</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3600" dirty="0" smtClean="0"/>
              <a:t>Caractéristiques d’un article scientifique (3)</a:t>
            </a:r>
            <a:endParaRPr lang="fr-CA" sz="3600" dirty="0"/>
          </a:p>
        </p:txBody>
      </p:sp>
      <p:sp>
        <p:nvSpPr>
          <p:cNvPr id="3" name="Content Placeholder 2"/>
          <p:cNvSpPr>
            <a:spLocks noGrp="1"/>
          </p:cNvSpPr>
          <p:nvPr>
            <p:ph sz="quarter" idx="1"/>
          </p:nvPr>
        </p:nvSpPr>
        <p:spPr/>
        <p:txBody>
          <a:bodyPr>
            <a:normAutofit lnSpcReduction="10000"/>
          </a:bodyPr>
          <a:lstStyle/>
          <a:p>
            <a:r>
              <a:rPr lang="fr-CA" dirty="0" smtClean="0"/>
              <a:t>Utilisez un langage clair, des phrases courtes, des mots simples, etc.</a:t>
            </a:r>
          </a:p>
          <a:p>
            <a:pPr lvl="1"/>
            <a:r>
              <a:rPr lang="en-US" strike="sngStrike" dirty="0" smtClean="0"/>
              <a:t>“It may therefore not be unexpected that . . .”</a:t>
            </a:r>
          </a:p>
          <a:p>
            <a:pPr lvl="1"/>
            <a:r>
              <a:rPr lang="en-US" dirty="0" smtClean="0">
                <a:sym typeface="Wingdings" pitchFamily="2" charset="2"/>
              </a:rPr>
              <a:t> “</a:t>
            </a:r>
            <a:r>
              <a:rPr lang="fr-CA" dirty="0" err="1" smtClean="0"/>
              <a:t>These</a:t>
            </a:r>
            <a:r>
              <a:rPr lang="fr-CA" dirty="0" smtClean="0"/>
              <a:t> </a:t>
            </a:r>
            <a:r>
              <a:rPr lang="fr-CA" dirty="0" err="1" smtClean="0"/>
              <a:t>results</a:t>
            </a:r>
            <a:r>
              <a:rPr lang="fr-CA" dirty="0" smtClean="0"/>
              <a:t> </a:t>
            </a:r>
            <a:r>
              <a:rPr lang="fr-CA" dirty="0" err="1" smtClean="0"/>
              <a:t>suggest</a:t>
            </a:r>
            <a:r>
              <a:rPr lang="fr-CA" dirty="0" smtClean="0"/>
              <a:t> . . .</a:t>
            </a:r>
            <a:r>
              <a:rPr lang="en-US" dirty="0" smtClean="0">
                <a:sym typeface="Wingdings" pitchFamily="2" charset="2"/>
              </a:rPr>
              <a:t>”</a:t>
            </a:r>
          </a:p>
          <a:p>
            <a:pPr lvl="1"/>
            <a:endParaRPr lang="en-US" dirty="0" smtClean="0">
              <a:sym typeface="Wingdings" pitchFamily="2" charset="2"/>
            </a:endParaRPr>
          </a:p>
          <a:p>
            <a:pPr lvl="1"/>
            <a:r>
              <a:rPr lang="en-US" strike="sngStrike" dirty="0" smtClean="0"/>
              <a:t>An effort was made to . . .</a:t>
            </a:r>
          </a:p>
          <a:p>
            <a:pPr lvl="1"/>
            <a:r>
              <a:rPr lang="fr-CA" dirty="0" err="1" smtClean="0"/>
              <a:t>We</a:t>
            </a:r>
            <a:r>
              <a:rPr lang="fr-CA" dirty="0" smtClean="0"/>
              <a:t> </a:t>
            </a:r>
            <a:r>
              <a:rPr lang="fr-CA" dirty="0" err="1" smtClean="0"/>
              <a:t>tried</a:t>
            </a:r>
            <a:r>
              <a:rPr lang="fr-CA" dirty="0" smtClean="0"/>
              <a:t> to . . .</a:t>
            </a:r>
          </a:p>
          <a:p>
            <a:r>
              <a:rPr lang="fr-CA" dirty="0" smtClean="0"/>
              <a:t>Soyez pédagogique.</a:t>
            </a:r>
          </a:p>
          <a:p>
            <a:r>
              <a:rPr lang="fr-CA" dirty="0" smtClean="0"/>
              <a:t>Le but d’un article est </a:t>
            </a:r>
            <a:r>
              <a:rPr lang="fr-CA" dirty="0" smtClean="0"/>
              <a:t>le </a:t>
            </a:r>
            <a:r>
              <a:rPr lang="fr-CA" dirty="0" smtClean="0"/>
              <a:t>transfert de nouvelles connaissances.</a:t>
            </a:r>
          </a:p>
          <a:p>
            <a:pPr lvl="1"/>
            <a:endParaRPr lang="fr-CA" dirty="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11</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3600" dirty="0" smtClean="0"/>
              <a:t>Caractéristiques d’un article scientifique (4)</a:t>
            </a:r>
            <a:endParaRPr lang="fr-CA" sz="3600" dirty="0"/>
          </a:p>
        </p:txBody>
      </p:sp>
      <p:sp>
        <p:nvSpPr>
          <p:cNvPr id="3" name="Content Placeholder 2"/>
          <p:cNvSpPr>
            <a:spLocks noGrp="1"/>
          </p:cNvSpPr>
          <p:nvPr>
            <p:ph sz="quarter" idx="1"/>
          </p:nvPr>
        </p:nvSpPr>
        <p:spPr>
          <a:xfrm>
            <a:off x="612648" y="1600200"/>
            <a:ext cx="8153400" cy="4800600"/>
          </a:xfrm>
        </p:spPr>
        <p:txBody>
          <a:bodyPr>
            <a:normAutofit fontScale="92500" lnSpcReduction="10000"/>
          </a:bodyPr>
          <a:lstStyle/>
          <a:p>
            <a:r>
              <a:rPr lang="fr-CA" dirty="0" smtClean="0"/>
              <a:t>Temps des verbes.</a:t>
            </a:r>
          </a:p>
          <a:p>
            <a:pPr lvl="1"/>
            <a:r>
              <a:rPr lang="fr-CA" dirty="0" smtClean="0"/>
              <a:t>Présent.</a:t>
            </a:r>
          </a:p>
          <a:p>
            <a:pPr lvl="2"/>
            <a:r>
              <a:rPr lang="fr-CA" dirty="0" smtClean="0"/>
              <a:t>Pour tout ce qui est connu, pour des affirmations, etc.</a:t>
            </a:r>
          </a:p>
          <a:p>
            <a:pPr lvl="3"/>
            <a:r>
              <a:rPr lang="fr-CA" dirty="0" smtClean="0"/>
              <a:t>« L’algorithme de planification utilise une recherche dans un graphe ».</a:t>
            </a:r>
          </a:p>
          <a:p>
            <a:pPr lvl="2"/>
            <a:r>
              <a:rPr lang="fr-CA" dirty="0" smtClean="0"/>
              <a:t>Utilisez au maximum le temps présent.</a:t>
            </a:r>
          </a:p>
          <a:p>
            <a:pPr lvl="3"/>
            <a:r>
              <a:rPr lang="fr-CA" strike="sngStrike" dirty="0" smtClean="0"/>
              <a:t>« Cet article est organisé de la façon suivante. Nous débuterons par une revue de littérature. Ensuite, nous présenterons… »</a:t>
            </a:r>
          </a:p>
          <a:p>
            <a:pPr lvl="3"/>
            <a:r>
              <a:rPr lang="fr-CA" dirty="0" smtClean="0"/>
              <a:t>« La section 2 dresse une liste des approches existantes. La section 3 présente l’algorithme proposé. La section 4 reporte les résultats obtenus. »</a:t>
            </a:r>
          </a:p>
          <a:p>
            <a:pPr lvl="1"/>
            <a:r>
              <a:rPr lang="fr-CA" dirty="0" smtClean="0"/>
              <a:t>Passé : pour décrire les manipulations des données et des résultats.</a:t>
            </a:r>
          </a:p>
          <a:p>
            <a:pPr>
              <a:buNone/>
            </a:pPr>
            <a:endParaRPr lang="fr-CA" dirty="0" smtClean="0"/>
          </a:p>
          <a:p>
            <a:pPr lvl="1"/>
            <a:endParaRPr lang="fr-CA" dirty="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12</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sz="3600" dirty="0" smtClean="0"/>
              <a:t>Caractéristiques d’un article scientifique (5)</a:t>
            </a:r>
            <a:endParaRPr lang="fr-CA" sz="3600" dirty="0"/>
          </a:p>
        </p:txBody>
      </p:sp>
      <p:sp>
        <p:nvSpPr>
          <p:cNvPr id="3" name="Content Placeholder 2"/>
          <p:cNvSpPr>
            <a:spLocks noGrp="1"/>
          </p:cNvSpPr>
          <p:nvPr>
            <p:ph sz="quarter" idx="1"/>
          </p:nvPr>
        </p:nvSpPr>
        <p:spPr>
          <a:xfrm>
            <a:off x="463296" y="1600200"/>
            <a:ext cx="8452104" cy="5029200"/>
          </a:xfrm>
        </p:spPr>
        <p:txBody>
          <a:bodyPr>
            <a:normAutofit fontScale="77500" lnSpcReduction="20000"/>
          </a:bodyPr>
          <a:lstStyle/>
          <a:p>
            <a:r>
              <a:rPr lang="fr-CA" dirty="0" smtClean="0"/>
              <a:t>Utilisez de la 3</a:t>
            </a:r>
            <a:r>
              <a:rPr lang="fr-CA" baseline="30000" dirty="0" smtClean="0"/>
              <a:t>e</a:t>
            </a:r>
            <a:r>
              <a:rPr lang="fr-CA" dirty="0" smtClean="0"/>
              <a:t> personne plutôt que la première personne.</a:t>
            </a:r>
          </a:p>
          <a:p>
            <a:pPr lvl="1"/>
            <a:r>
              <a:rPr lang="fr-CA" strike="sngStrike" dirty="0" smtClean="0"/>
              <a:t>Dans cet article, nous proposons une nouvelle approche pour générer des plans.</a:t>
            </a:r>
          </a:p>
          <a:p>
            <a:pPr lvl="1"/>
            <a:r>
              <a:rPr lang="fr-CA" dirty="0" smtClean="0"/>
              <a:t>Cet article présente un nouvelle approche pour générer des plans.</a:t>
            </a:r>
          </a:p>
          <a:p>
            <a:pPr lvl="1"/>
            <a:endParaRPr lang="fr-CA" dirty="0" smtClean="0"/>
          </a:p>
          <a:p>
            <a:pPr lvl="1"/>
            <a:r>
              <a:rPr lang="fr-CA" strike="sngStrike" dirty="0" smtClean="0"/>
              <a:t>Nos résultats montrent que notre approche fonctionne mieux.</a:t>
            </a:r>
          </a:p>
          <a:p>
            <a:pPr lvl="1"/>
            <a:r>
              <a:rPr lang="fr-CA" dirty="0" smtClean="0"/>
              <a:t>Les résultats obtenus montrent que l’approche proposée fonctionne mieux.</a:t>
            </a:r>
          </a:p>
          <a:p>
            <a:r>
              <a:rPr lang="fr-CA" dirty="0" smtClean="0"/>
              <a:t>Parfois, pour insister, il est possible d’utiliser le « nous ».</a:t>
            </a:r>
          </a:p>
          <a:p>
            <a:pPr lvl="1"/>
            <a:r>
              <a:rPr lang="fr-CA" dirty="0" smtClean="0"/>
              <a:t>Exemple: « Dans cet article…  </a:t>
            </a:r>
            <a:r>
              <a:rPr lang="fr-CA" b="1" dirty="0" smtClean="0"/>
              <a:t>notre principale contribution</a:t>
            </a:r>
            <a:r>
              <a:rPr lang="fr-CA" dirty="0" smtClean="0"/>
              <a:t> est l’utilisation d’un réseau </a:t>
            </a:r>
            <a:r>
              <a:rPr lang="fr-CA" dirty="0" err="1" smtClean="0"/>
              <a:t>bayésien</a:t>
            </a:r>
            <a:r>
              <a:rPr lang="fr-CA" dirty="0" smtClean="0"/>
              <a:t> pour gérer l’incertitude sur le temps ».</a:t>
            </a:r>
          </a:p>
          <a:p>
            <a:r>
              <a:rPr lang="fr-CA" dirty="0" smtClean="0"/>
              <a:t>En français, certains recommandent d’éviter le « on » puisque le langage parlé utilise parfois le « on » en remplacement fautif du « nous ». C’est une question de style de rédaction.</a:t>
            </a:r>
            <a:endParaRPr lang="fr-CA" dirty="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13</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Éthique et rigueur scientifique</a:t>
            </a:r>
            <a:endParaRPr lang="fr-CA" dirty="0"/>
          </a:p>
        </p:txBody>
      </p:sp>
      <p:sp>
        <p:nvSpPr>
          <p:cNvPr id="3" name="Content Placeholder 2"/>
          <p:cNvSpPr>
            <a:spLocks noGrp="1"/>
          </p:cNvSpPr>
          <p:nvPr>
            <p:ph sz="quarter" idx="1"/>
          </p:nvPr>
        </p:nvSpPr>
        <p:spPr>
          <a:xfrm>
            <a:off x="539496" y="1600200"/>
            <a:ext cx="8299704" cy="4724400"/>
          </a:xfrm>
        </p:spPr>
        <p:txBody>
          <a:bodyPr>
            <a:normAutofit fontScale="85000" lnSpcReduction="20000"/>
          </a:bodyPr>
          <a:lstStyle/>
          <a:p>
            <a:r>
              <a:rPr lang="fr-CA" dirty="0" smtClean="0"/>
              <a:t>Soulevez </a:t>
            </a:r>
            <a:r>
              <a:rPr lang="fr-CA" b="1" dirty="0" smtClean="0"/>
              <a:t>toutes</a:t>
            </a:r>
            <a:r>
              <a:rPr lang="fr-CA" dirty="0" smtClean="0"/>
              <a:t> les questions pertinentes (doutes, limites, incertitude, sources d’erreurs).</a:t>
            </a:r>
          </a:p>
          <a:p>
            <a:pPr lvl="1"/>
            <a:r>
              <a:rPr lang="fr-CA" dirty="0" smtClean="0"/>
              <a:t>N’exagérez vos conclusions, ne manipulez pas malicieusement les données pour obtenir une conclusion souhaitée.</a:t>
            </a:r>
          </a:p>
          <a:p>
            <a:pPr lvl="1"/>
            <a:r>
              <a:rPr lang="fr-CA" dirty="0" smtClean="0"/>
              <a:t>De bonnes raisons doivent justifier l’omission volontaire de données qui pourraient contredire les conclusions.</a:t>
            </a:r>
          </a:p>
          <a:p>
            <a:pPr lvl="1"/>
            <a:r>
              <a:rPr lang="fr-CA" dirty="0" smtClean="0"/>
              <a:t>Les omissions douteuses peuvent entacher la crédibilité de la communauté scientifique:</a:t>
            </a:r>
          </a:p>
          <a:p>
            <a:pPr lvl="2"/>
            <a:r>
              <a:rPr lang="fr-CA" dirty="0" smtClean="0"/>
              <a:t> Exemple : le faux scandale </a:t>
            </a:r>
            <a:r>
              <a:rPr lang="fr-CA" i="1" dirty="0" err="1" smtClean="0"/>
              <a:t>ClimateGate</a:t>
            </a:r>
            <a:r>
              <a:rPr lang="fr-CA" dirty="0" smtClean="0"/>
              <a:t> (2009-2010).</a:t>
            </a:r>
          </a:p>
          <a:p>
            <a:r>
              <a:rPr lang="fr-CA" b="1" dirty="0" smtClean="0"/>
              <a:t>La reproductivité des résultats est une garantie d’honnêteté scientifique.</a:t>
            </a:r>
          </a:p>
          <a:p>
            <a:r>
              <a:rPr lang="fr-CA" dirty="0" smtClean="0"/>
              <a:t>Évitez le flou artistique en complexifiant les choses inutilement.</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14</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Structure d’un article scientifique</a:t>
            </a:r>
            <a:endParaRPr lang="fr-CA" dirty="0"/>
          </a:p>
        </p:txBody>
      </p:sp>
      <p:sp>
        <p:nvSpPr>
          <p:cNvPr id="3" name="Content Placeholder 2"/>
          <p:cNvSpPr>
            <a:spLocks noGrp="1"/>
          </p:cNvSpPr>
          <p:nvPr>
            <p:ph sz="quarter" idx="1"/>
          </p:nvPr>
        </p:nvSpPr>
        <p:spPr>
          <a:xfrm>
            <a:off x="612648" y="1600200"/>
            <a:ext cx="7745566" cy="4900634"/>
          </a:xfrm>
        </p:spPr>
        <p:txBody>
          <a:bodyPr>
            <a:normAutofit lnSpcReduction="10000"/>
          </a:bodyPr>
          <a:lstStyle/>
          <a:p>
            <a:r>
              <a:rPr lang="fr-CA" dirty="0" smtClean="0"/>
              <a:t>Structure stéréotypée.</a:t>
            </a:r>
          </a:p>
          <a:p>
            <a:pPr lvl="1"/>
            <a:r>
              <a:rPr lang="fr-CA" dirty="0" smtClean="0"/>
              <a:t>Résumé.</a:t>
            </a:r>
          </a:p>
          <a:p>
            <a:pPr lvl="1"/>
            <a:r>
              <a:rPr lang="fr-CA" dirty="0" smtClean="0"/>
              <a:t>Introduction.</a:t>
            </a:r>
          </a:p>
          <a:p>
            <a:pPr lvl="1"/>
            <a:r>
              <a:rPr lang="fr-CA" dirty="0" smtClean="0"/>
              <a:t>Matériel et méthodologie.</a:t>
            </a:r>
          </a:p>
          <a:p>
            <a:pPr lvl="1"/>
            <a:r>
              <a:rPr lang="fr-CA" dirty="0" smtClean="0"/>
              <a:t>Résultats.</a:t>
            </a:r>
          </a:p>
          <a:p>
            <a:pPr lvl="1"/>
            <a:r>
              <a:rPr lang="fr-CA" dirty="0" smtClean="0"/>
              <a:t>Discussion.</a:t>
            </a:r>
          </a:p>
          <a:p>
            <a:pPr lvl="1"/>
            <a:r>
              <a:rPr lang="fr-CA" dirty="0" smtClean="0"/>
              <a:t>Conclusion.</a:t>
            </a:r>
          </a:p>
          <a:p>
            <a:pPr lvl="1"/>
            <a:r>
              <a:rPr lang="fr-CA" dirty="0" smtClean="0"/>
              <a:t>Références.</a:t>
            </a:r>
          </a:p>
          <a:p>
            <a:r>
              <a:rPr lang="fr-CA" dirty="0" smtClean="0"/>
              <a:t>Tout l’article </a:t>
            </a:r>
            <a:r>
              <a:rPr lang="fr-CA" dirty="0" smtClean="0">
                <a:sym typeface="Wingdings" pitchFamily="2" charset="2"/>
              </a:rPr>
              <a:t>est fortement orienté vers la conclusion.</a:t>
            </a:r>
          </a:p>
          <a:p>
            <a:r>
              <a:rPr lang="fr-CA" dirty="0" smtClean="0">
                <a:sym typeface="Wingdings" pitchFamily="2" charset="2"/>
              </a:rPr>
              <a:t>Peut varier selon la discipline scientifique.</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15</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fr-CA" dirty="0" smtClean="0"/>
              <a:t>Étapes</a:t>
            </a:r>
            <a:endParaRPr lang="fr-CA" dirty="0"/>
          </a:p>
        </p:txBody>
      </p:sp>
      <p:sp>
        <p:nvSpPr>
          <p:cNvPr id="2" name="Title 1"/>
          <p:cNvSpPr>
            <a:spLocks noGrp="1"/>
          </p:cNvSpPr>
          <p:nvPr>
            <p:ph type="title"/>
          </p:nvPr>
        </p:nvSpPr>
        <p:spPr/>
        <p:txBody>
          <a:bodyPr/>
          <a:lstStyle/>
          <a:p>
            <a:r>
              <a:rPr lang="fr-CA" dirty="0" smtClean="0"/>
              <a:t>Rédaction</a:t>
            </a:r>
            <a:endParaRPr lang="fr-CA" dirty="0"/>
          </a:p>
        </p:txBody>
      </p:sp>
      <p:sp>
        <p:nvSpPr>
          <p:cNvPr id="5" name="Slide Number Placeholder 4"/>
          <p:cNvSpPr>
            <a:spLocks noGrp="1"/>
          </p:cNvSpPr>
          <p:nvPr>
            <p:ph type="sldNum" sz="quarter" idx="11"/>
          </p:nvPr>
        </p:nvSpPr>
        <p:spPr/>
        <p:txBody>
          <a:bodyPr/>
          <a:lstStyle/>
          <a:p>
            <a:pPr algn="ctr"/>
            <a:fld id="{1AD93096-5B34-4342-9326-69289CEAE4C2}" type="slidenum">
              <a:rPr lang="en-US" smtClean="0"/>
              <a:pPr algn="ctr"/>
              <a:t>16</a:t>
            </a:fld>
            <a:endParaRPr lang="en-US" sz="2400" dirty="0">
              <a:solidFill>
                <a:srgbClr val="FFFFFF"/>
              </a:solidFill>
            </a:endParaRPr>
          </a:p>
        </p:txBody>
      </p:sp>
      <p:sp>
        <p:nvSpPr>
          <p:cNvPr id="6" name="Footer Placeholder 5"/>
          <p:cNvSpPr>
            <a:spLocks noGrp="1"/>
          </p:cNvSpPr>
          <p:nvPr>
            <p:ph type="ftr" sz="quarter" idx="12"/>
          </p:nvPr>
        </p:nvSpPr>
        <p:spPr/>
        <p:txBody>
          <a:bodyPr/>
          <a:lstStyle/>
          <a:p>
            <a:r>
              <a:rPr lang="fr-FR" smtClean="0"/>
              <a:t>IFT 821 / Rédiger et publier un article scientifique (Été 2011)</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fr-CA" dirty="0" smtClean="0"/>
              <a:t>Étapes d’un projet de recherche</a:t>
            </a:r>
            <a:endParaRPr lang="fr-CA" dirty="0"/>
          </a:p>
        </p:txBody>
      </p:sp>
      <p:sp>
        <p:nvSpPr>
          <p:cNvPr id="5" name="Content Placeholder 4"/>
          <p:cNvSpPr>
            <a:spLocks noGrp="1"/>
          </p:cNvSpPr>
          <p:nvPr>
            <p:ph sz="quarter" idx="1"/>
          </p:nvPr>
        </p:nvSpPr>
        <p:spPr>
          <a:xfrm>
            <a:off x="612648" y="1600200"/>
            <a:ext cx="8153400" cy="4757758"/>
          </a:xfrm>
        </p:spPr>
        <p:txBody>
          <a:bodyPr>
            <a:normAutofit fontScale="92500" lnSpcReduction="20000"/>
          </a:bodyPr>
          <a:lstStyle/>
          <a:p>
            <a:pPr marL="514350" indent="-514350"/>
            <a:r>
              <a:rPr lang="fr-CA" dirty="0" smtClean="0"/>
              <a:t>Étapes typiques:</a:t>
            </a:r>
          </a:p>
          <a:p>
            <a:pPr marL="834390" lvl="1" indent="-514350">
              <a:buFont typeface="+mj-lt"/>
              <a:buAutoNum type="arabicPeriod"/>
            </a:pPr>
            <a:r>
              <a:rPr lang="fr-CA" dirty="0" smtClean="0"/>
              <a:t>Formuler une hypothèse.</a:t>
            </a:r>
          </a:p>
          <a:p>
            <a:pPr marL="834390" lvl="1" indent="-514350">
              <a:buFont typeface="+mj-lt"/>
              <a:buAutoNum type="arabicPeriod"/>
            </a:pPr>
            <a:r>
              <a:rPr lang="fr-CA" dirty="0" smtClean="0"/>
              <a:t>Implémenter un programme.</a:t>
            </a:r>
          </a:p>
          <a:p>
            <a:pPr marL="834390" lvl="1" indent="-514350">
              <a:buFont typeface="+mj-lt"/>
              <a:buAutoNum type="arabicPeriod"/>
            </a:pPr>
            <a:r>
              <a:rPr lang="fr-CA" dirty="0" smtClean="0"/>
              <a:t>Réaliser les expérimentations.</a:t>
            </a:r>
          </a:p>
          <a:p>
            <a:pPr marL="834390" lvl="1" indent="-514350">
              <a:buFont typeface="+mj-lt"/>
              <a:buAutoNum type="arabicPeriod"/>
            </a:pPr>
            <a:r>
              <a:rPr lang="fr-CA" dirty="0" smtClean="0"/>
              <a:t>Analyser les résultats.</a:t>
            </a:r>
          </a:p>
          <a:p>
            <a:pPr marL="834390" lvl="1" indent="-514350">
              <a:buFont typeface="+mj-lt"/>
              <a:buAutoNum type="arabicPeriod"/>
            </a:pPr>
            <a:r>
              <a:rPr lang="fr-CA" dirty="0" smtClean="0"/>
              <a:t>Tirer une conclusion.</a:t>
            </a:r>
          </a:p>
          <a:p>
            <a:pPr marL="834390" lvl="1" indent="-514350">
              <a:buFont typeface="+mj-lt"/>
              <a:buAutoNum type="arabicPeriod"/>
            </a:pPr>
            <a:r>
              <a:rPr lang="fr-CA" b="1" dirty="0" smtClean="0"/>
              <a:t>Publier un article scientifique.</a:t>
            </a:r>
          </a:p>
          <a:p>
            <a:pPr marL="514350" indent="-514350"/>
            <a:r>
              <a:rPr lang="fr-CA" dirty="0" smtClean="0"/>
              <a:t>Conseils:</a:t>
            </a:r>
          </a:p>
          <a:p>
            <a:pPr marL="834390" lvl="1" indent="-514350"/>
            <a:r>
              <a:rPr lang="fr-CA" b="1" dirty="0" smtClean="0"/>
              <a:t>Rédigez tout le long de votre projet.</a:t>
            </a:r>
          </a:p>
          <a:p>
            <a:pPr marL="1108710" lvl="2" indent="-514350"/>
            <a:r>
              <a:rPr lang="fr-CA" dirty="0" smtClean="0"/>
              <a:t>La rédaction vous force à synthétiser vos idées et à clarifier votre pensée. Ne vous privez pas de cet outil !</a:t>
            </a:r>
          </a:p>
          <a:p>
            <a:pPr marL="1108710" lvl="2" indent="-514350"/>
            <a:r>
              <a:rPr lang="fr-CA" dirty="0" smtClean="0"/>
              <a:t>Processus itératif : n’essayez pas de rédiger d’un seul jet.</a:t>
            </a:r>
          </a:p>
          <a:p>
            <a:pPr marL="834390" lvl="1" indent="-514350"/>
            <a:r>
              <a:rPr lang="fr-CA" dirty="0" smtClean="0"/>
              <a:t>N’attendez pas à la dernière minute pour rédiger.</a:t>
            </a:r>
          </a:p>
        </p:txBody>
      </p:sp>
      <p:sp>
        <p:nvSpPr>
          <p:cNvPr id="6" name="Slide Number Placeholder 5"/>
          <p:cNvSpPr>
            <a:spLocks noGrp="1"/>
          </p:cNvSpPr>
          <p:nvPr>
            <p:ph type="sldNum" sz="quarter" idx="12"/>
          </p:nvPr>
        </p:nvSpPr>
        <p:spPr/>
        <p:txBody>
          <a:bodyPr>
            <a:normAutofit fontScale="85000" lnSpcReduction="20000"/>
          </a:bodyPr>
          <a:lstStyle/>
          <a:p>
            <a:fld id="{1AD93096-5B34-4342-9326-69289CEAE4C2}" type="slidenum">
              <a:rPr lang="fr-CA" noProof="0" smtClean="0"/>
              <a:pPr/>
              <a:t>17</a:t>
            </a:fld>
            <a:endParaRPr lang="fr-CA" noProof="0">
              <a:solidFill>
                <a:srgbClr val="FFFFFF"/>
              </a:solidFill>
            </a:endParaRPr>
          </a:p>
        </p:txBody>
      </p:sp>
      <p:sp>
        <p:nvSpPr>
          <p:cNvPr id="7" name="Footer Placeholder 6"/>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Étapes de rédactions</a:t>
            </a:r>
            <a:endParaRPr lang="fr-CA" dirty="0"/>
          </a:p>
        </p:txBody>
      </p:sp>
      <p:sp>
        <p:nvSpPr>
          <p:cNvPr id="3" name="Content Placeholder 2"/>
          <p:cNvSpPr>
            <a:spLocks noGrp="1"/>
          </p:cNvSpPr>
          <p:nvPr>
            <p:ph sz="quarter" idx="1"/>
          </p:nvPr>
        </p:nvSpPr>
        <p:spPr/>
        <p:txBody>
          <a:bodyPr>
            <a:normAutofit fontScale="85000" lnSpcReduction="20000"/>
          </a:bodyPr>
          <a:lstStyle/>
          <a:p>
            <a:r>
              <a:rPr lang="fr-CA" dirty="0" smtClean="0"/>
              <a:t>À la suite d’un projet de recherche, plusieurs conclusions peuvent être tirées.</a:t>
            </a:r>
          </a:p>
          <a:p>
            <a:pPr lvl="1"/>
            <a:r>
              <a:rPr lang="fr-CA" dirty="0" smtClean="0"/>
              <a:t>En général : une conclusion = un article scientifique.</a:t>
            </a:r>
          </a:p>
          <a:p>
            <a:pPr lvl="1"/>
            <a:r>
              <a:rPr lang="fr-CA" dirty="0" smtClean="0"/>
              <a:t>Une conclusion peut être présentée de plusieurs façons.</a:t>
            </a:r>
          </a:p>
          <a:p>
            <a:pPr lvl="2"/>
            <a:r>
              <a:rPr lang="fr-CA" dirty="0" smtClean="0"/>
              <a:t>Il est donc prématuré de commencer par l’introduction.</a:t>
            </a:r>
          </a:p>
          <a:p>
            <a:r>
              <a:rPr lang="fr-CA" dirty="0" smtClean="0"/>
              <a:t>Ordre de rédaction suggéré des sections.</a:t>
            </a:r>
          </a:p>
          <a:p>
            <a:pPr lvl="1"/>
            <a:r>
              <a:rPr lang="fr-CA" dirty="0" smtClean="0"/>
              <a:t>Matériel et méthodologie.</a:t>
            </a:r>
          </a:p>
          <a:p>
            <a:pPr lvl="1"/>
            <a:r>
              <a:rPr lang="fr-CA" dirty="0" smtClean="0"/>
              <a:t>Résultats.</a:t>
            </a:r>
          </a:p>
          <a:p>
            <a:pPr lvl="1"/>
            <a:r>
              <a:rPr lang="fr-CA" dirty="0" smtClean="0"/>
              <a:t>Discussion.</a:t>
            </a:r>
          </a:p>
          <a:p>
            <a:pPr lvl="1"/>
            <a:r>
              <a:rPr lang="fr-CA" dirty="0" smtClean="0"/>
              <a:t>Conclusion.</a:t>
            </a:r>
          </a:p>
          <a:p>
            <a:pPr lvl="1"/>
            <a:r>
              <a:rPr lang="fr-CA" dirty="0" smtClean="0"/>
              <a:t>Introduction.</a:t>
            </a:r>
          </a:p>
          <a:p>
            <a:pPr lvl="1"/>
            <a:r>
              <a:rPr lang="fr-CA" dirty="0" smtClean="0"/>
              <a:t>Titre et résumé.</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18</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Article: Matériel et méthodologie</a:t>
            </a:r>
            <a:endParaRPr lang="fr-CA" dirty="0"/>
          </a:p>
        </p:txBody>
      </p:sp>
      <p:sp>
        <p:nvSpPr>
          <p:cNvPr id="3" name="Content Placeholder 2"/>
          <p:cNvSpPr>
            <a:spLocks noGrp="1"/>
          </p:cNvSpPr>
          <p:nvPr>
            <p:ph sz="quarter" idx="1"/>
          </p:nvPr>
        </p:nvSpPr>
        <p:spPr/>
        <p:txBody>
          <a:bodyPr>
            <a:normAutofit/>
          </a:bodyPr>
          <a:lstStyle/>
          <a:p>
            <a:r>
              <a:rPr lang="fr-CA" dirty="0" smtClean="0"/>
              <a:t>Décrire :</a:t>
            </a:r>
          </a:p>
          <a:p>
            <a:pPr lvl="1"/>
            <a:r>
              <a:rPr lang="fr-CA" dirty="0" smtClean="0"/>
              <a:t>les hypothèses (« </a:t>
            </a:r>
            <a:r>
              <a:rPr lang="fr-CA" i="1" dirty="0" err="1" smtClean="0"/>
              <a:t>assumptions</a:t>
            </a:r>
            <a:r>
              <a:rPr lang="fr-CA" dirty="0" smtClean="0"/>
              <a:t> ») requises;</a:t>
            </a:r>
          </a:p>
          <a:p>
            <a:pPr lvl="1"/>
            <a:r>
              <a:rPr lang="fr-CA" dirty="0" smtClean="0"/>
              <a:t>les fondements mathématiques;</a:t>
            </a:r>
          </a:p>
          <a:p>
            <a:pPr lvl="1"/>
            <a:r>
              <a:rPr lang="fr-CA" dirty="0" smtClean="0"/>
              <a:t>l’approche ou méthode proposée;</a:t>
            </a:r>
          </a:p>
          <a:p>
            <a:pPr lvl="1"/>
            <a:r>
              <a:rPr lang="fr-CA" dirty="0" smtClean="0"/>
              <a:t>les instructions pour réaliser les expériences (parfois dans résultats).</a:t>
            </a:r>
          </a:p>
          <a:p>
            <a:r>
              <a:rPr lang="fr-CA" dirty="0" smtClean="0"/>
              <a:t>Conseils:</a:t>
            </a:r>
          </a:p>
          <a:p>
            <a:pPr lvl="1"/>
            <a:r>
              <a:rPr lang="fr-CA" dirty="0" smtClean="0"/>
              <a:t>Faites un journal dans lequel vous prenez des notes tous les jours.</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19</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fr-CA" dirty="0" smtClean="0"/>
              <a:t>Sommaire</a:t>
            </a:r>
            <a:endParaRPr lang="fr-CA" dirty="0"/>
          </a:p>
        </p:txBody>
      </p:sp>
      <p:sp>
        <p:nvSpPr>
          <p:cNvPr id="3" name="Rectangle 2"/>
          <p:cNvSpPr>
            <a:spLocks noGrp="1"/>
          </p:cNvSpPr>
          <p:nvPr>
            <p:ph sz="quarter" idx="1"/>
          </p:nvPr>
        </p:nvSpPr>
        <p:spPr/>
        <p:txBody>
          <a:bodyPr>
            <a:normAutofit lnSpcReduction="10000"/>
          </a:bodyPr>
          <a:lstStyle/>
          <a:p>
            <a:pPr>
              <a:buFont typeface="Wingdings" pitchFamily="2" charset="2"/>
              <a:buChar char="Ø"/>
            </a:pPr>
            <a:r>
              <a:rPr lang="fr-CA" dirty="0" smtClean="0"/>
              <a:t>Contribution à la science.</a:t>
            </a:r>
          </a:p>
          <a:p>
            <a:pPr>
              <a:buFont typeface="Wingdings" pitchFamily="2" charset="2"/>
              <a:buChar char="Ø"/>
            </a:pPr>
            <a:r>
              <a:rPr lang="fr-CA" dirty="0" smtClean="0"/>
              <a:t>Caractéristiques d’un article scientifique.</a:t>
            </a:r>
          </a:p>
          <a:p>
            <a:pPr>
              <a:buFont typeface="Wingdings" pitchFamily="2" charset="2"/>
              <a:buChar char="Ø"/>
            </a:pPr>
            <a:r>
              <a:rPr lang="fr-CA" dirty="0" smtClean="0"/>
              <a:t>Étapes de rédaction.</a:t>
            </a:r>
          </a:p>
          <a:p>
            <a:pPr>
              <a:buFont typeface="Wingdings" pitchFamily="2" charset="2"/>
              <a:buChar char="Ø"/>
            </a:pPr>
            <a:r>
              <a:rPr lang="fr-CA" dirty="0" smtClean="0"/>
              <a:t>Équations, tableaux, figures, etc.</a:t>
            </a:r>
          </a:p>
          <a:p>
            <a:pPr>
              <a:buFont typeface="Wingdings" pitchFamily="2" charset="2"/>
              <a:buChar char="Ø"/>
            </a:pPr>
            <a:r>
              <a:rPr lang="fr-CA" dirty="0" smtClean="0"/>
              <a:t>Bibliographique.</a:t>
            </a:r>
          </a:p>
          <a:p>
            <a:pPr>
              <a:buFont typeface="Wingdings" pitchFamily="2" charset="2"/>
              <a:buChar char="Ø"/>
            </a:pPr>
            <a:r>
              <a:rPr lang="fr-CA" dirty="0" smtClean="0"/>
              <a:t>Outils.</a:t>
            </a:r>
          </a:p>
          <a:p>
            <a:pPr>
              <a:buFont typeface="Wingdings" pitchFamily="2" charset="2"/>
              <a:buChar char="Ø"/>
            </a:pPr>
            <a:r>
              <a:rPr lang="fr-CA" dirty="0" smtClean="0"/>
              <a:t>Processus de publication.</a:t>
            </a:r>
          </a:p>
          <a:p>
            <a:pPr>
              <a:buFont typeface="Wingdings" pitchFamily="2" charset="2"/>
              <a:buChar char="Ø"/>
            </a:pPr>
            <a:r>
              <a:rPr lang="fr-CA" dirty="0" smtClean="0"/>
              <a:t>Exercices.</a:t>
            </a:r>
          </a:p>
          <a:p>
            <a:pPr>
              <a:buFont typeface="Wingdings" pitchFamily="2" charset="2"/>
              <a:buChar char="Ø"/>
            </a:pPr>
            <a:endParaRPr lang="fr-CA" dirty="0" smtClean="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en-US" smtClean="0"/>
              <a:pPr/>
              <a:t>2</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fr-FR" smtClean="0"/>
              <a:t>IFT 821 / Rédiger et publier un article scientifique (Été 2011)</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Article: Résultats (1)</a:t>
            </a:r>
            <a:endParaRPr lang="fr-CA" dirty="0"/>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r>
              <a:rPr lang="fr-CA" b="1" dirty="0" smtClean="0"/>
              <a:t>Présentez toutes les variables importantes.</a:t>
            </a:r>
          </a:p>
          <a:p>
            <a:pPr lvl="1"/>
            <a:r>
              <a:rPr lang="fr-CA" dirty="0" smtClean="0"/>
              <a:t>Évitez les variables qui ne sont pas pertinentes à la conclusion.</a:t>
            </a:r>
          </a:p>
          <a:p>
            <a:pPr lvl="1"/>
            <a:r>
              <a:rPr lang="fr-CA" dirty="0" smtClean="0"/>
              <a:t>Si des variables sont omises, justifiez pourquoi.</a:t>
            </a:r>
          </a:p>
          <a:p>
            <a:pPr lvl="1"/>
            <a:r>
              <a:rPr lang="fr-FR" dirty="0" smtClean="0"/>
              <a:t>Rappel : les résultats doivent soutenir la conclusion.</a:t>
            </a:r>
          </a:p>
          <a:p>
            <a:r>
              <a:rPr lang="fr-FR" dirty="0" smtClean="0"/>
              <a:t>Utilisez des tableaux et des diagrammes.</a:t>
            </a:r>
          </a:p>
          <a:p>
            <a:pPr lvl="1"/>
            <a:r>
              <a:rPr lang="fr-FR" dirty="0" smtClean="0"/>
              <a:t>La présentation des résultats doit aider son interprétation.</a:t>
            </a:r>
          </a:p>
          <a:p>
            <a:r>
              <a:rPr lang="fr-FR" dirty="0" smtClean="0"/>
              <a:t>Conservez tout : les programmes informatiques, les jeux de données et les résultats.</a:t>
            </a:r>
          </a:p>
          <a:p>
            <a:pPr lvl="1"/>
            <a:r>
              <a:rPr lang="fr-FR" sz="2400" dirty="0" smtClean="0"/>
              <a:t>Des lecteurs voudront expérimenter et comparer votre approche.</a:t>
            </a:r>
            <a:endParaRPr lang="fr-CA" sz="2400" dirty="0" smtClean="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20</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Article: Résultats (2)</a:t>
            </a:r>
            <a:endParaRPr lang="fr-CA" dirty="0"/>
          </a:p>
        </p:txBody>
      </p:sp>
      <p:sp>
        <p:nvSpPr>
          <p:cNvPr id="3" name="Espace réservé du pied de page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noProof="0" smtClean="0"/>
              <a:pPr/>
              <a:t>21</a:t>
            </a:fld>
            <a:endParaRPr lang="fr-CA" noProof="0">
              <a:solidFill>
                <a:srgbClr val="FFFFFF"/>
              </a:solidFill>
            </a:endParaRPr>
          </a:p>
        </p:txBody>
      </p:sp>
      <p:sp>
        <p:nvSpPr>
          <p:cNvPr id="5" name="Espace réservé du contenu 4"/>
          <p:cNvSpPr>
            <a:spLocks noGrp="1"/>
          </p:cNvSpPr>
          <p:nvPr>
            <p:ph sz="quarter" idx="1"/>
          </p:nvPr>
        </p:nvSpPr>
        <p:spPr>
          <a:xfrm>
            <a:off x="533400" y="1600200"/>
            <a:ext cx="8311896" cy="4876800"/>
          </a:xfrm>
        </p:spPr>
        <p:txBody>
          <a:bodyPr>
            <a:normAutofit lnSpcReduction="10000"/>
          </a:bodyPr>
          <a:lstStyle/>
          <a:p>
            <a:r>
              <a:rPr lang="fr-CA" sz="2800" dirty="0" smtClean="0"/>
              <a:t>Résumez les conditions d’expérimentation.</a:t>
            </a:r>
          </a:p>
          <a:p>
            <a:pPr lvl="1"/>
            <a:r>
              <a:rPr lang="fr-CA" sz="2400" dirty="0" smtClean="0"/>
              <a:t>Indiquez les variables pouvant introduire un biais (significatif).</a:t>
            </a:r>
          </a:p>
          <a:p>
            <a:pPr lvl="1"/>
            <a:r>
              <a:rPr lang="fr-CA" sz="2400" dirty="0" smtClean="0"/>
              <a:t>Expérience en laboratoire: température, pression de l’air, taux d’humidité, etc.</a:t>
            </a:r>
          </a:p>
          <a:p>
            <a:pPr lvl="1"/>
            <a:r>
              <a:rPr lang="fr-CA" sz="2400" dirty="0" smtClean="0"/>
              <a:t>En informatiques :</a:t>
            </a:r>
          </a:p>
          <a:p>
            <a:pPr lvl="1"/>
            <a:r>
              <a:rPr lang="fr-CA" sz="2400" dirty="0" smtClean="0"/>
              <a:t>Matériel informatique utilisé :</a:t>
            </a:r>
          </a:p>
          <a:p>
            <a:pPr lvl="2"/>
            <a:r>
              <a:rPr lang="fr-CA" sz="2000" dirty="0" smtClean="0"/>
              <a:t>Processeur, nombre de cœurs, mémoire vive disponible, etc.</a:t>
            </a:r>
          </a:p>
          <a:p>
            <a:pPr lvl="1"/>
            <a:r>
              <a:rPr lang="fr-CA" sz="2400" dirty="0" smtClean="0"/>
              <a:t>Caractéristiques logicielles :</a:t>
            </a:r>
          </a:p>
          <a:p>
            <a:pPr lvl="2"/>
            <a:r>
              <a:rPr lang="fr-CA" sz="2000" dirty="0" smtClean="0"/>
              <a:t>Système exploitation, langage de programmation, compilateur, etc.</a:t>
            </a:r>
          </a:p>
          <a:p>
            <a:pPr lvl="2"/>
            <a:r>
              <a:rPr lang="fr-CA" sz="2000" dirty="0" smtClean="0"/>
              <a:t>Si l’algorithme a une complexité non polynomiale, ces aspects sont beaucoup moins importants.</a:t>
            </a:r>
          </a:p>
          <a:p>
            <a:pPr>
              <a:buNone/>
            </a:pPr>
            <a:endParaRPr lang="fr-FR"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Article: Discussion</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22</a:t>
            </a:fld>
            <a:endParaRPr lang="fr-CA" noProof="0">
              <a:solidFill>
                <a:srgbClr val="FFFFFF"/>
              </a:solidFill>
            </a:endParaRPr>
          </a:p>
        </p:txBody>
      </p:sp>
      <p:sp>
        <p:nvSpPr>
          <p:cNvPr id="5" name="Content Placeholder 4"/>
          <p:cNvSpPr>
            <a:spLocks noGrp="1"/>
          </p:cNvSpPr>
          <p:nvPr>
            <p:ph sz="quarter" idx="1"/>
          </p:nvPr>
        </p:nvSpPr>
        <p:spPr>
          <a:xfrm>
            <a:off x="612648" y="1600200"/>
            <a:ext cx="8153400" cy="4114800"/>
          </a:xfrm>
        </p:spPr>
        <p:txBody>
          <a:bodyPr>
            <a:normAutofit fontScale="92500" lnSpcReduction="20000"/>
          </a:bodyPr>
          <a:lstStyle/>
          <a:p>
            <a:r>
              <a:rPr lang="fr-CA" sz="3200" dirty="0" smtClean="0">
                <a:latin typeface="Times-Roman"/>
              </a:rPr>
              <a:t>Résumez brièvement les résultats.</a:t>
            </a:r>
            <a:endParaRPr lang="fr-CA" sz="3200" i="1" dirty="0" smtClean="0">
              <a:latin typeface="Times-Roman"/>
            </a:endParaRPr>
          </a:p>
          <a:p>
            <a:r>
              <a:rPr lang="fr-CA" sz="3200" dirty="0" smtClean="0">
                <a:latin typeface="Times-Roman"/>
              </a:rPr>
              <a:t>Énumérez d’autres approches connexes à la problématique abordée.</a:t>
            </a:r>
          </a:p>
          <a:p>
            <a:r>
              <a:rPr lang="fr-CA" sz="3200" dirty="0" smtClean="0">
                <a:latin typeface="Times-Roman"/>
              </a:rPr>
              <a:t>Comparez les résultats.</a:t>
            </a:r>
          </a:p>
          <a:p>
            <a:pPr lvl="1"/>
            <a:r>
              <a:rPr lang="fr-CA" dirty="0" smtClean="0">
                <a:latin typeface="Times-Roman"/>
              </a:rPr>
              <a:t>Notez les différences et les similitudes.</a:t>
            </a:r>
          </a:p>
          <a:p>
            <a:pPr lvl="1"/>
            <a:r>
              <a:rPr lang="fr-CA" dirty="0" smtClean="0">
                <a:latin typeface="Times-Roman"/>
              </a:rPr>
              <a:t>Expliquez la cause de ces différences.</a:t>
            </a:r>
          </a:p>
          <a:p>
            <a:pPr lvl="1"/>
            <a:r>
              <a:rPr lang="fr-CA" dirty="0" smtClean="0">
                <a:latin typeface="Times-Roman"/>
              </a:rPr>
              <a:t>Nuancez s’il a lieu (ex.: hypothèses (</a:t>
            </a:r>
            <a:r>
              <a:rPr lang="fr-CA" i="1" dirty="0" err="1" smtClean="0">
                <a:latin typeface="Times-Roman"/>
              </a:rPr>
              <a:t>assmptions</a:t>
            </a:r>
            <a:r>
              <a:rPr lang="fr-CA" dirty="0" smtClean="0">
                <a:latin typeface="Times-Roman"/>
              </a:rPr>
              <a:t>) différentes).</a:t>
            </a:r>
          </a:p>
          <a:p>
            <a:r>
              <a:rPr lang="fr-CA" dirty="0" smtClean="0">
                <a:latin typeface="Times-Roman"/>
              </a:rPr>
              <a:t>En informatique : cette section est parfois combinée avec les résultats.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Article: Conclusion</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23</a:t>
            </a:fld>
            <a:endParaRPr lang="fr-CA" noProof="0">
              <a:solidFill>
                <a:srgbClr val="FFFFFF"/>
              </a:solidFill>
            </a:endParaRPr>
          </a:p>
        </p:txBody>
      </p:sp>
      <p:sp>
        <p:nvSpPr>
          <p:cNvPr id="5" name="Content Placeholder 4"/>
          <p:cNvSpPr>
            <a:spLocks noGrp="1"/>
          </p:cNvSpPr>
          <p:nvPr>
            <p:ph sz="quarter" idx="1"/>
          </p:nvPr>
        </p:nvSpPr>
        <p:spPr/>
        <p:txBody>
          <a:bodyPr>
            <a:normAutofit lnSpcReduction="10000"/>
          </a:bodyPr>
          <a:lstStyle/>
          <a:p>
            <a:r>
              <a:rPr lang="fr-CA" dirty="0" smtClean="0"/>
              <a:t>Rappel du message de l’article.</a:t>
            </a:r>
          </a:p>
          <a:p>
            <a:pPr lvl="1"/>
            <a:r>
              <a:rPr lang="fr-CA" dirty="0" smtClean="0"/>
              <a:t>Très bref (un seul paragraphe suffit).</a:t>
            </a:r>
          </a:p>
          <a:p>
            <a:r>
              <a:rPr lang="fr-CA" dirty="0" smtClean="0"/>
              <a:t>Ajout possible : travaux futurs.</a:t>
            </a:r>
          </a:p>
          <a:p>
            <a:pPr lvl="1"/>
            <a:r>
              <a:rPr lang="fr-CA" dirty="0" smtClean="0"/>
              <a:t>Il peut être intéressant d’identifier des pistes pour des travaux futurs.</a:t>
            </a:r>
          </a:p>
          <a:p>
            <a:pPr lvl="1"/>
            <a:r>
              <a:rPr lang="fr-CA" dirty="0" smtClean="0"/>
              <a:t>Cela montre que l’idée présentée peut être améliorée et approfondie, ce qui donne de la valeur à l’article.</a:t>
            </a:r>
          </a:p>
          <a:p>
            <a:pPr lvl="1"/>
            <a:r>
              <a:rPr lang="fr-CA" dirty="0" smtClean="0"/>
              <a:t>Un travail est moins intéressant si ses limites ne peuvent être repoussées par des travaux futurs.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Article: Introduction</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24</a:t>
            </a:fld>
            <a:endParaRPr lang="fr-CA" noProof="0">
              <a:solidFill>
                <a:srgbClr val="FFFFFF"/>
              </a:solidFill>
            </a:endParaRPr>
          </a:p>
        </p:txBody>
      </p:sp>
      <p:sp>
        <p:nvSpPr>
          <p:cNvPr id="5" name="Content Placeholder 4"/>
          <p:cNvSpPr>
            <a:spLocks noGrp="1"/>
          </p:cNvSpPr>
          <p:nvPr>
            <p:ph sz="quarter" idx="1"/>
          </p:nvPr>
        </p:nvSpPr>
        <p:spPr>
          <a:xfrm>
            <a:off x="612648" y="1600200"/>
            <a:ext cx="8153400" cy="4724400"/>
          </a:xfrm>
        </p:spPr>
        <p:txBody>
          <a:bodyPr>
            <a:normAutofit fontScale="85000" lnSpcReduction="10000"/>
          </a:bodyPr>
          <a:lstStyle/>
          <a:p>
            <a:r>
              <a:rPr lang="fr-CA" dirty="0" smtClean="0"/>
              <a:t>Identifiez la problématique (motivation du sujet).</a:t>
            </a:r>
          </a:p>
          <a:p>
            <a:pPr lvl="1"/>
            <a:r>
              <a:rPr lang="fr-CA" dirty="0" smtClean="0"/>
              <a:t>Idéalement liée à une application montrant qu’il s’agit d’une problématique valant la peine d’être étudiée.</a:t>
            </a:r>
          </a:p>
          <a:p>
            <a:r>
              <a:rPr lang="fr-CA" dirty="0" smtClean="0"/>
              <a:t>Background.</a:t>
            </a:r>
          </a:p>
          <a:p>
            <a:pPr lvl="1"/>
            <a:r>
              <a:rPr lang="fr-CA" dirty="0" smtClean="0"/>
              <a:t>Identification des travaux similaires.</a:t>
            </a:r>
          </a:p>
          <a:p>
            <a:pPr lvl="1"/>
            <a:r>
              <a:rPr lang="fr-CA" dirty="0" smtClean="0"/>
              <a:t>Mini-critique de ces travaux.</a:t>
            </a:r>
          </a:p>
          <a:p>
            <a:r>
              <a:rPr lang="fr-CA" dirty="0" smtClean="0"/>
              <a:t>Identifiez la ou les lacunes (« gap ») que l’article (votre approche) va combler.</a:t>
            </a:r>
          </a:p>
          <a:p>
            <a:pPr lvl="1"/>
            <a:r>
              <a:rPr lang="fr-CA" dirty="0" smtClean="0"/>
              <a:t>Ces lacunes doivent être liées à conclusion de l’article.</a:t>
            </a:r>
          </a:p>
          <a:p>
            <a:r>
              <a:rPr lang="fr-CA" dirty="0" smtClean="0"/>
              <a:t>Introduire intuitivement votre approche.</a:t>
            </a:r>
          </a:p>
          <a:p>
            <a:r>
              <a:rPr lang="fr-CA" dirty="0" smtClean="0"/>
              <a:t>Optionnel : donnez le plan de l’article.</a:t>
            </a:r>
          </a:p>
          <a:p>
            <a:pPr lvl="1"/>
            <a:r>
              <a:rPr lang="fr-CA" dirty="0" smtClean="0"/>
              <a:t>Parfois « obligatoire ».</a:t>
            </a:r>
          </a:p>
          <a:p>
            <a:pPr lvl="1"/>
            <a:endParaRPr lang="fr-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Article: Résumé et titre</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25</a:t>
            </a:fld>
            <a:endParaRPr lang="fr-CA" noProof="0">
              <a:solidFill>
                <a:srgbClr val="FFFFFF"/>
              </a:solidFill>
            </a:endParaRPr>
          </a:p>
        </p:txBody>
      </p:sp>
      <p:sp>
        <p:nvSpPr>
          <p:cNvPr id="5" name="Content Placeholder 4"/>
          <p:cNvSpPr>
            <a:spLocks noGrp="1"/>
          </p:cNvSpPr>
          <p:nvPr>
            <p:ph sz="quarter" idx="1"/>
          </p:nvPr>
        </p:nvSpPr>
        <p:spPr/>
        <p:txBody>
          <a:bodyPr>
            <a:normAutofit fontScale="92500"/>
          </a:bodyPr>
          <a:lstStyle/>
          <a:p>
            <a:r>
              <a:rPr lang="fr-CA" dirty="0" smtClean="0"/>
              <a:t>Le résumé doit être court (200 à 400 mots), sans abréviation, sans référence et dans un langage le plus simple possible.</a:t>
            </a:r>
          </a:p>
          <a:p>
            <a:r>
              <a:rPr lang="fr-CA" dirty="0" smtClean="0"/>
              <a:t>À rédiger à la toute fin.</a:t>
            </a:r>
          </a:p>
          <a:p>
            <a:r>
              <a:rPr lang="fr-CA" dirty="0" smtClean="0"/>
              <a:t>Le titre doit être précis.</a:t>
            </a:r>
          </a:p>
          <a:p>
            <a:r>
              <a:rPr lang="fr-CA" dirty="0" smtClean="0"/>
              <a:t>Le titre doit être très fortement lié à la conclusion.</a:t>
            </a:r>
          </a:p>
          <a:p>
            <a:r>
              <a:rPr lang="fr-CA" dirty="0" smtClean="0"/>
              <a:t>Vous êtes en sciences… un titre accrocheur n’a pas nécessairement sa place.</a:t>
            </a:r>
          </a:p>
          <a:p>
            <a:pPr lvl="1"/>
            <a:r>
              <a:rPr lang="fr-CA" dirty="0" smtClean="0"/>
              <a:t>Mais, pour des « </a:t>
            </a:r>
            <a:r>
              <a:rPr lang="fr-CA" i="1" dirty="0" smtClean="0"/>
              <a:t>challenge </a:t>
            </a:r>
            <a:r>
              <a:rPr lang="fr-CA" i="1" dirty="0" err="1" smtClean="0"/>
              <a:t>papers</a:t>
            </a:r>
            <a:r>
              <a:rPr lang="fr-CA" dirty="0" smtClean="0"/>
              <a:t> », cela a sa place.</a:t>
            </a:r>
          </a:p>
          <a:p>
            <a:endParaRPr lang="fr-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Comment écrire du texte</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26</a:t>
            </a:fld>
            <a:endParaRPr lang="fr-CA" noProof="0">
              <a:solidFill>
                <a:srgbClr val="FFFFFF"/>
              </a:solidFill>
            </a:endParaRPr>
          </a:p>
        </p:txBody>
      </p:sp>
      <p:sp>
        <p:nvSpPr>
          <p:cNvPr id="5" name="Content Placeholder 4"/>
          <p:cNvSpPr>
            <a:spLocks noGrp="1"/>
          </p:cNvSpPr>
          <p:nvPr>
            <p:ph sz="quarter" idx="1"/>
          </p:nvPr>
        </p:nvSpPr>
        <p:spPr/>
        <p:txBody>
          <a:bodyPr/>
          <a:lstStyle/>
          <a:p>
            <a:r>
              <a:rPr lang="fr-CA" dirty="0" smtClean="0"/>
              <a:t>Très peu d’auteurs sont capables d’écrire un article d’un seul jet.</a:t>
            </a:r>
          </a:p>
          <a:p>
            <a:r>
              <a:rPr lang="fr-CA" dirty="0" smtClean="0"/>
              <a:t>La rédaction se fait donc au moyen de plusieurs itérations.</a:t>
            </a:r>
          </a:p>
          <a:p>
            <a:r>
              <a:rPr lang="fr-CA" dirty="0" smtClean="0"/>
              <a:t>Adoptez la terminologie reconnue dans le domaine. </a:t>
            </a:r>
          </a:p>
          <a:p>
            <a:r>
              <a:rPr lang="fr-CA" dirty="0" smtClean="0"/>
              <a:t>Introduisez de nouveaux termes uniquement lorsque nécessaire.</a:t>
            </a:r>
            <a:endParaRPr lang="fr-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Comment écrire du texte (2)</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27</a:t>
            </a:fld>
            <a:endParaRPr lang="fr-CA" noProof="0">
              <a:solidFill>
                <a:srgbClr val="FFFFFF"/>
              </a:solidFill>
            </a:endParaRPr>
          </a:p>
        </p:txBody>
      </p:sp>
      <p:sp>
        <p:nvSpPr>
          <p:cNvPr id="5" name="Content Placeholder 4"/>
          <p:cNvSpPr>
            <a:spLocks noGrp="1"/>
          </p:cNvSpPr>
          <p:nvPr>
            <p:ph sz="quarter" idx="1"/>
          </p:nvPr>
        </p:nvSpPr>
        <p:spPr/>
        <p:txBody>
          <a:bodyPr>
            <a:normAutofit fontScale="92500" lnSpcReduction="20000"/>
          </a:bodyPr>
          <a:lstStyle/>
          <a:p>
            <a:pPr marL="560070" indent="-514350">
              <a:buFont typeface="+mj-lt"/>
              <a:buAutoNum type="arabicPeriod"/>
            </a:pPr>
            <a:r>
              <a:rPr lang="fr-CA" dirty="0" smtClean="0"/>
              <a:t>Démarrez avec le schéma typique des sections.</a:t>
            </a:r>
          </a:p>
          <a:p>
            <a:pPr marL="560070" indent="-514350">
              <a:buFont typeface="+mj-lt"/>
              <a:buAutoNum type="arabicPeriod"/>
            </a:pPr>
            <a:r>
              <a:rPr lang="fr-CA" dirty="0" smtClean="0"/>
              <a:t>Listez des idées.</a:t>
            </a:r>
          </a:p>
          <a:p>
            <a:pPr marL="560070" indent="-514350">
              <a:buFont typeface="+mj-lt"/>
              <a:buAutoNum type="arabicPeriod"/>
            </a:pPr>
            <a:r>
              <a:rPr lang="fr-CA" dirty="0" smtClean="0"/>
              <a:t>Collectez des données externes.</a:t>
            </a:r>
          </a:p>
          <a:p>
            <a:pPr marL="560070" indent="-514350">
              <a:buFont typeface="+mj-lt"/>
              <a:buAutoNum type="arabicPeriod"/>
            </a:pPr>
            <a:r>
              <a:rPr lang="fr-CA" dirty="0" smtClean="0"/>
              <a:t>Transformez des idées en phrases simples.</a:t>
            </a:r>
          </a:p>
          <a:p>
            <a:pPr marL="560070" indent="-514350">
              <a:buFont typeface="+mj-lt"/>
              <a:buAutoNum type="arabicPeriod"/>
            </a:pPr>
            <a:r>
              <a:rPr lang="fr-CA" dirty="0" smtClean="0"/>
              <a:t>Groupez les idées en thèmes.</a:t>
            </a:r>
          </a:p>
          <a:p>
            <a:pPr marL="560070" indent="-514350">
              <a:buFont typeface="+mj-lt"/>
              <a:buAutoNum type="arabicPeriod"/>
            </a:pPr>
            <a:r>
              <a:rPr lang="fr-CA" dirty="0" smtClean="0"/>
              <a:t>Formez des paragraphes.</a:t>
            </a:r>
          </a:p>
          <a:p>
            <a:pPr marL="560070" indent="-514350">
              <a:buFont typeface="+mj-lt"/>
              <a:buAutoNum type="arabicPeriod"/>
            </a:pPr>
            <a:r>
              <a:rPr lang="fr-CA" dirty="0" smtClean="0"/>
              <a:t>Prenez une pause.</a:t>
            </a:r>
          </a:p>
          <a:p>
            <a:pPr marL="560070" indent="-514350">
              <a:buFont typeface="+mj-lt"/>
              <a:buAutoNum type="arabicPeriod"/>
            </a:pPr>
            <a:r>
              <a:rPr lang="fr-CA" dirty="0" smtClean="0"/>
              <a:t>Révisez les paragraphes: assurez un bel enchaînement entre les phrases. (A</a:t>
            </a:r>
            <a:r>
              <a:rPr lang="fr-FR" dirty="0" smtClean="0">
                <a:sym typeface="Wingdings"/>
              </a:rPr>
              <a:t>B. BC. CD.).</a:t>
            </a:r>
            <a:endParaRPr lang="fr-CA" dirty="0" smtClean="0"/>
          </a:p>
          <a:p>
            <a:pPr marL="560070" indent="-514350">
              <a:buFont typeface="+mj-lt"/>
              <a:buAutoNum type="arabicPeriod"/>
            </a:pPr>
            <a:r>
              <a:rPr lang="fr-CA" dirty="0" smtClean="0"/>
              <a:t>Effectuez le travail de finition.</a:t>
            </a:r>
          </a:p>
          <a:p>
            <a:pPr marL="880110" lvl="1" indent="-514350">
              <a:buFont typeface="+mj-lt"/>
              <a:buAutoNum type="arabicPeriod"/>
            </a:pPr>
            <a:endParaRPr lang="fr-CA" dirty="0" smtClean="0"/>
          </a:p>
          <a:p>
            <a:pPr marL="880110" lvl="1" indent="-514350">
              <a:buFont typeface="+mj-lt"/>
              <a:buAutoNum type="arabicPeriod"/>
            </a:pPr>
            <a:endParaRPr lang="fr-CA"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Comment écrire du texte (3)</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28</a:t>
            </a:fld>
            <a:endParaRPr lang="fr-CA" noProof="0">
              <a:solidFill>
                <a:srgbClr val="FFFFFF"/>
              </a:solidFill>
            </a:endParaRPr>
          </a:p>
        </p:txBody>
      </p:sp>
      <p:sp>
        <p:nvSpPr>
          <p:cNvPr id="5" name="Content Placeholder 4"/>
          <p:cNvSpPr>
            <a:spLocks noGrp="1"/>
          </p:cNvSpPr>
          <p:nvPr>
            <p:ph sz="quarter" idx="1"/>
          </p:nvPr>
        </p:nvSpPr>
        <p:spPr/>
        <p:txBody>
          <a:bodyPr/>
          <a:lstStyle/>
          <a:p>
            <a:r>
              <a:rPr lang="fr-CA" dirty="0" smtClean="0"/>
              <a:t>Voir les exemples à partir de la page 8 du Chapitre 1 (Tools and Techniques) du livre </a:t>
            </a:r>
            <a:r>
              <a:rPr lang="fr-CA" b="1" i="1" dirty="0" err="1" smtClean="0"/>
              <a:t>From</a:t>
            </a:r>
            <a:r>
              <a:rPr lang="fr-CA" b="1" i="1" dirty="0" smtClean="0"/>
              <a:t> </a:t>
            </a:r>
            <a:r>
              <a:rPr lang="fr-CA" b="1" i="1" dirty="0" err="1" smtClean="0"/>
              <a:t>Research</a:t>
            </a:r>
            <a:r>
              <a:rPr lang="fr-CA" b="1" i="1" dirty="0" smtClean="0"/>
              <a:t> to </a:t>
            </a:r>
            <a:r>
              <a:rPr lang="fr-CA" b="1" i="1" dirty="0" err="1" smtClean="0"/>
              <a:t>Manuscript</a:t>
            </a:r>
            <a:r>
              <a:rPr lang="fr-CA" dirty="0" smtClean="0"/>
              <a:t> de Michael Jay Katz.</a:t>
            </a:r>
          </a:p>
          <a:p>
            <a:pPr>
              <a:buNone/>
            </a:pPr>
            <a:endParaRPr lang="fr-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marL="0" indent="0"/>
            <a:r>
              <a:rPr lang="fr-CA" dirty="0" smtClean="0"/>
              <a:t>Des éléments essentiels pour faciliter la compréhension d’un article scientifique</a:t>
            </a:r>
            <a:endParaRPr lang="fr-CA" dirty="0"/>
          </a:p>
        </p:txBody>
      </p:sp>
      <p:sp>
        <p:nvSpPr>
          <p:cNvPr id="6" name="Title 5"/>
          <p:cNvSpPr>
            <a:spLocks noGrp="1"/>
          </p:cNvSpPr>
          <p:nvPr>
            <p:ph type="title"/>
          </p:nvPr>
        </p:nvSpPr>
        <p:spPr/>
        <p:txBody>
          <a:bodyPr>
            <a:normAutofit fontScale="90000"/>
          </a:bodyPr>
          <a:lstStyle/>
          <a:p>
            <a:r>
              <a:rPr lang="fr-CA" dirty="0" smtClean="0"/>
              <a:t>Équations, tableaux, figures, …</a:t>
            </a:r>
            <a:endParaRPr lang="fr-CA" dirty="0"/>
          </a:p>
        </p:txBody>
      </p:sp>
      <p:sp>
        <p:nvSpPr>
          <p:cNvPr id="4" name="Slide Number Placeholder 3"/>
          <p:cNvSpPr>
            <a:spLocks noGrp="1"/>
          </p:cNvSpPr>
          <p:nvPr>
            <p:ph type="sldNum" sz="quarter" idx="11"/>
          </p:nvPr>
        </p:nvSpPr>
        <p:spPr/>
        <p:txBody>
          <a:bodyPr>
            <a:normAutofit/>
          </a:bodyPr>
          <a:lstStyle/>
          <a:p>
            <a:fld id="{1AD93096-5B34-4342-9326-69289CEAE4C2}" type="slidenum">
              <a:rPr lang="fr-CA" noProof="0" smtClean="0"/>
              <a:pPr/>
              <a:t>29</a:t>
            </a:fld>
            <a:endParaRPr lang="fr-CA" noProof="0">
              <a:solidFill>
                <a:srgbClr val="FFFFFF"/>
              </a:solidFill>
            </a:endParaRPr>
          </a:p>
        </p:txBody>
      </p:sp>
      <p:sp>
        <p:nvSpPr>
          <p:cNvPr id="3" name="Footer Placeholder 2"/>
          <p:cNvSpPr>
            <a:spLocks noGrp="1"/>
          </p:cNvSpPr>
          <p:nvPr>
            <p:ph type="ftr" sz="quarter" idx="12"/>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fr-CA" dirty="0" smtClean="0"/>
              <a:t>L’article scientifique comme outil</a:t>
            </a:r>
            <a:endParaRPr lang="fr-CA" dirty="0"/>
          </a:p>
        </p:txBody>
      </p:sp>
      <p:sp>
        <p:nvSpPr>
          <p:cNvPr id="4" name="Title 3"/>
          <p:cNvSpPr>
            <a:spLocks noGrp="1"/>
          </p:cNvSpPr>
          <p:nvPr>
            <p:ph type="title"/>
          </p:nvPr>
        </p:nvSpPr>
        <p:spPr/>
        <p:txBody>
          <a:bodyPr/>
          <a:lstStyle/>
          <a:p>
            <a:r>
              <a:rPr lang="fr-CA" dirty="0" smtClean="0"/>
              <a:t>Contribution à la science</a:t>
            </a:r>
            <a:endParaRPr lang="fr-CA" dirty="0"/>
          </a:p>
        </p:txBody>
      </p:sp>
      <p:sp>
        <p:nvSpPr>
          <p:cNvPr id="6" name="Slide Number Placeholder 5"/>
          <p:cNvSpPr>
            <a:spLocks noGrp="1"/>
          </p:cNvSpPr>
          <p:nvPr>
            <p:ph type="sldNum" sz="quarter" idx="11"/>
          </p:nvPr>
        </p:nvSpPr>
        <p:spPr/>
        <p:txBody>
          <a:bodyPr/>
          <a:lstStyle/>
          <a:p>
            <a:pPr algn="ctr"/>
            <a:fld id="{1AD93096-5B34-4342-9326-69289CEAE4C2}" type="slidenum">
              <a:rPr lang="en-US" smtClean="0"/>
              <a:pPr algn="ctr"/>
              <a:t>3</a:t>
            </a:fld>
            <a:endParaRPr lang="en-US" sz="2400" dirty="0">
              <a:solidFill>
                <a:srgbClr val="FFFFFF"/>
              </a:solidFill>
            </a:endParaRPr>
          </a:p>
        </p:txBody>
      </p:sp>
      <p:sp>
        <p:nvSpPr>
          <p:cNvPr id="7" name="Footer Placeholder 6"/>
          <p:cNvSpPr>
            <a:spLocks noGrp="1"/>
          </p:cNvSpPr>
          <p:nvPr>
            <p:ph type="ftr" sz="quarter" idx="12"/>
          </p:nvPr>
        </p:nvSpPr>
        <p:spPr/>
        <p:txBody>
          <a:bodyPr/>
          <a:lstStyle/>
          <a:p>
            <a:r>
              <a:rPr lang="fr-FR" smtClean="0"/>
              <a:t>IFT 821 / Rédiger et publier un article scientifique (Été 2011)</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Tableaux</a:t>
            </a:r>
            <a:endParaRPr lang="en-US" dirty="0"/>
          </a:p>
        </p:txBody>
      </p:sp>
      <p:sp>
        <p:nvSpPr>
          <p:cNvPr id="3" name="Rectangle 2"/>
          <p:cNvSpPr>
            <a:spLocks noGrp="1"/>
          </p:cNvSpPr>
          <p:nvPr>
            <p:ph sz="quarter" idx="1"/>
          </p:nvPr>
        </p:nvSpPr>
        <p:spPr>
          <a:xfrm>
            <a:off x="612648" y="1600200"/>
            <a:ext cx="8153400" cy="1757362"/>
          </a:xfrm>
        </p:spPr>
        <p:txBody>
          <a:bodyPr>
            <a:normAutofit fontScale="77500" lnSpcReduction="20000"/>
          </a:bodyPr>
          <a:lstStyle/>
          <a:p>
            <a:pPr>
              <a:buFont typeface="Wingdings" pitchFamily="2" charset="2"/>
              <a:buChar char="Ø"/>
            </a:pPr>
            <a:r>
              <a:rPr lang="fr-CA" dirty="0" smtClean="0"/>
              <a:t>Présentez uniquement les données pertinentes.</a:t>
            </a:r>
          </a:p>
          <a:p>
            <a:pPr>
              <a:buFont typeface="Wingdings" pitchFamily="2" charset="2"/>
              <a:buChar char="Ø"/>
            </a:pPr>
            <a:r>
              <a:rPr lang="fr-CA" dirty="0" smtClean="0"/>
              <a:t>Triez les données.</a:t>
            </a:r>
          </a:p>
          <a:p>
            <a:pPr>
              <a:buFont typeface="Wingdings" pitchFamily="2" charset="2"/>
              <a:buChar char="Ø"/>
            </a:pPr>
            <a:r>
              <a:rPr lang="fr-CA" dirty="0" smtClean="0"/>
              <a:t>Exemple:</a:t>
            </a:r>
          </a:p>
          <a:p>
            <a:pPr lvl="1">
              <a:buFont typeface="Wingdings" pitchFamily="2" charset="2"/>
              <a:buChar char="Ø"/>
            </a:pPr>
            <a:r>
              <a:rPr lang="fr-CA" dirty="0" smtClean="0"/>
              <a:t>Étude sur des fleurs d’une espèce donnée.</a:t>
            </a:r>
          </a:p>
          <a:p>
            <a:pPr lvl="1">
              <a:buFont typeface="Wingdings" pitchFamily="2" charset="2"/>
              <a:buChar char="Ø"/>
            </a:pPr>
            <a:r>
              <a:rPr lang="fr-CA" dirty="0" smtClean="0"/>
              <a:t>But = déterminer la distribution du nombre de pétales.</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30</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graphicFrame>
        <p:nvGraphicFramePr>
          <p:cNvPr id="6" name="Table 5"/>
          <p:cNvGraphicFramePr>
            <a:graphicFrameLocks noGrp="1"/>
          </p:cNvGraphicFramePr>
          <p:nvPr/>
        </p:nvGraphicFramePr>
        <p:xfrm>
          <a:off x="928662" y="3357562"/>
          <a:ext cx="2071701" cy="3261360"/>
        </p:xfrm>
        <a:graphic>
          <a:graphicData uri="http://schemas.openxmlformats.org/drawingml/2006/table">
            <a:tbl>
              <a:tblPr firstRow="1" bandRow="1">
                <a:tableStyleId>{5C22544A-7EE6-4342-B048-85BDC9FD1C3A}</a:tableStyleId>
              </a:tblPr>
              <a:tblGrid>
                <a:gridCol w="887871"/>
                <a:gridCol w="1183830"/>
              </a:tblGrid>
              <a:tr h="453548">
                <a:tc>
                  <a:txBody>
                    <a:bodyPr/>
                    <a:lstStyle/>
                    <a:p>
                      <a:r>
                        <a:rPr lang="fr-CA" sz="1400" baseline="0" dirty="0" smtClean="0"/>
                        <a:t>ID Fleur</a:t>
                      </a:r>
                      <a:endParaRPr lang="fr-CA" sz="1400" dirty="0"/>
                    </a:p>
                  </a:txBody>
                  <a:tcPr/>
                </a:tc>
                <a:tc>
                  <a:txBody>
                    <a:bodyPr/>
                    <a:lstStyle/>
                    <a:p>
                      <a:r>
                        <a:rPr lang="fr-CA" sz="1400" dirty="0" smtClean="0"/>
                        <a:t>Nombre de</a:t>
                      </a:r>
                    </a:p>
                    <a:p>
                      <a:r>
                        <a:rPr lang="fr-CA" sz="1400" dirty="0" smtClean="0"/>
                        <a:t> pétales</a:t>
                      </a:r>
                      <a:endParaRPr lang="fr-CA" sz="1400" dirty="0"/>
                    </a:p>
                  </a:txBody>
                  <a:tcPr/>
                </a:tc>
              </a:tr>
              <a:tr h="259170">
                <a:tc>
                  <a:txBody>
                    <a:bodyPr/>
                    <a:lstStyle/>
                    <a:p>
                      <a:r>
                        <a:rPr lang="fr-CA" sz="1400" dirty="0" smtClean="0"/>
                        <a:t>1</a:t>
                      </a:r>
                      <a:endParaRPr lang="fr-CA" sz="1400" dirty="0"/>
                    </a:p>
                  </a:txBody>
                  <a:tcPr/>
                </a:tc>
                <a:tc>
                  <a:txBody>
                    <a:bodyPr/>
                    <a:lstStyle/>
                    <a:p>
                      <a:r>
                        <a:rPr lang="fr-CA" sz="1400" dirty="0" smtClean="0"/>
                        <a:t>15</a:t>
                      </a:r>
                      <a:endParaRPr lang="fr-CA" sz="1400" dirty="0"/>
                    </a:p>
                  </a:txBody>
                  <a:tcPr/>
                </a:tc>
              </a:tr>
              <a:tr h="259170">
                <a:tc>
                  <a:txBody>
                    <a:bodyPr/>
                    <a:lstStyle/>
                    <a:p>
                      <a:r>
                        <a:rPr lang="fr-CA" sz="1400" dirty="0" smtClean="0"/>
                        <a:t>2</a:t>
                      </a:r>
                      <a:endParaRPr lang="fr-CA" sz="1400" dirty="0"/>
                    </a:p>
                  </a:txBody>
                  <a:tcPr/>
                </a:tc>
                <a:tc>
                  <a:txBody>
                    <a:bodyPr/>
                    <a:lstStyle/>
                    <a:p>
                      <a:r>
                        <a:rPr lang="fr-CA" sz="1400" dirty="0" smtClean="0"/>
                        <a:t>15</a:t>
                      </a:r>
                      <a:endParaRPr lang="fr-CA" sz="1400" dirty="0"/>
                    </a:p>
                  </a:txBody>
                  <a:tcPr/>
                </a:tc>
              </a:tr>
              <a:tr h="259170">
                <a:tc>
                  <a:txBody>
                    <a:bodyPr/>
                    <a:lstStyle/>
                    <a:p>
                      <a:r>
                        <a:rPr lang="fr-CA" sz="1400" dirty="0" smtClean="0"/>
                        <a:t>3</a:t>
                      </a:r>
                      <a:endParaRPr lang="fr-CA" sz="1400" dirty="0"/>
                    </a:p>
                  </a:txBody>
                  <a:tcPr/>
                </a:tc>
                <a:tc>
                  <a:txBody>
                    <a:bodyPr/>
                    <a:lstStyle/>
                    <a:p>
                      <a:r>
                        <a:rPr lang="fr-CA" sz="1400" dirty="0" smtClean="0"/>
                        <a:t>14</a:t>
                      </a:r>
                      <a:endParaRPr lang="fr-CA" sz="1400" dirty="0"/>
                    </a:p>
                  </a:txBody>
                  <a:tcPr/>
                </a:tc>
              </a:tr>
              <a:tr h="259170">
                <a:tc>
                  <a:txBody>
                    <a:bodyPr/>
                    <a:lstStyle/>
                    <a:p>
                      <a:r>
                        <a:rPr lang="fr-CA" sz="1400" dirty="0" smtClean="0"/>
                        <a:t>4</a:t>
                      </a:r>
                      <a:endParaRPr lang="fr-CA" sz="1400" dirty="0"/>
                    </a:p>
                  </a:txBody>
                  <a:tcPr/>
                </a:tc>
                <a:tc>
                  <a:txBody>
                    <a:bodyPr/>
                    <a:lstStyle/>
                    <a:p>
                      <a:r>
                        <a:rPr lang="fr-CA" sz="1400" dirty="0" smtClean="0"/>
                        <a:t>18</a:t>
                      </a:r>
                      <a:endParaRPr lang="fr-CA" sz="1400" dirty="0"/>
                    </a:p>
                  </a:txBody>
                  <a:tcPr/>
                </a:tc>
              </a:tr>
              <a:tr h="259170">
                <a:tc>
                  <a:txBody>
                    <a:bodyPr/>
                    <a:lstStyle/>
                    <a:p>
                      <a:r>
                        <a:rPr lang="fr-CA" sz="1400" dirty="0" smtClean="0"/>
                        <a:t>5</a:t>
                      </a:r>
                      <a:endParaRPr lang="fr-CA" sz="1400" dirty="0"/>
                    </a:p>
                  </a:txBody>
                  <a:tcPr/>
                </a:tc>
                <a:tc>
                  <a:txBody>
                    <a:bodyPr/>
                    <a:lstStyle/>
                    <a:p>
                      <a:r>
                        <a:rPr lang="fr-CA" sz="1400" dirty="0" smtClean="0"/>
                        <a:t>16</a:t>
                      </a:r>
                      <a:endParaRPr lang="fr-CA" sz="1400" dirty="0"/>
                    </a:p>
                  </a:txBody>
                  <a:tcPr/>
                </a:tc>
              </a:tr>
              <a:tr h="259170">
                <a:tc>
                  <a:txBody>
                    <a:bodyPr/>
                    <a:lstStyle/>
                    <a:p>
                      <a:r>
                        <a:rPr lang="fr-CA" sz="1400" dirty="0" smtClean="0"/>
                        <a:t>6</a:t>
                      </a:r>
                      <a:endParaRPr lang="fr-CA" sz="1400" dirty="0"/>
                    </a:p>
                  </a:txBody>
                  <a:tcPr/>
                </a:tc>
                <a:tc>
                  <a:txBody>
                    <a:bodyPr/>
                    <a:lstStyle/>
                    <a:p>
                      <a:r>
                        <a:rPr lang="fr-CA" sz="1400" dirty="0" smtClean="0"/>
                        <a:t>15</a:t>
                      </a:r>
                      <a:endParaRPr lang="fr-CA" sz="1400" dirty="0"/>
                    </a:p>
                  </a:txBody>
                  <a:tcPr/>
                </a:tc>
              </a:tr>
              <a:tr h="259170">
                <a:tc>
                  <a:txBody>
                    <a:bodyPr/>
                    <a:lstStyle/>
                    <a:p>
                      <a:r>
                        <a:rPr lang="fr-CA" sz="1400" dirty="0" smtClean="0"/>
                        <a:t>7</a:t>
                      </a:r>
                      <a:endParaRPr lang="fr-CA" sz="1400" dirty="0"/>
                    </a:p>
                  </a:txBody>
                  <a:tcPr/>
                </a:tc>
                <a:tc>
                  <a:txBody>
                    <a:bodyPr/>
                    <a:lstStyle/>
                    <a:p>
                      <a:r>
                        <a:rPr lang="fr-CA" sz="1400" dirty="0" smtClean="0"/>
                        <a:t>17</a:t>
                      </a:r>
                      <a:endParaRPr lang="fr-CA" sz="1400" dirty="0"/>
                    </a:p>
                  </a:txBody>
                  <a:tcPr/>
                </a:tc>
              </a:tr>
              <a:tr h="259170">
                <a:tc>
                  <a:txBody>
                    <a:bodyPr/>
                    <a:lstStyle/>
                    <a:p>
                      <a:r>
                        <a:rPr lang="fr-CA" sz="1400" dirty="0" smtClean="0"/>
                        <a:t>8</a:t>
                      </a:r>
                      <a:endParaRPr lang="fr-CA" sz="1400" dirty="0"/>
                    </a:p>
                  </a:txBody>
                  <a:tcPr/>
                </a:tc>
                <a:tc>
                  <a:txBody>
                    <a:bodyPr/>
                    <a:lstStyle/>
                    <a:p>
                      <a:r>
                        <a:rPr lang="fr-CA" sz="1400" dirty="0" smtClean="0"/>
                        <a:t>18</a:t>
                      </a:r>
                      <a:endParaRPr lang="fr-CA" sz="1400" dirty="0"/>
                    </a:p>
                  </a:txBody>
                  <a:tcPr/>
                </a:tc>
              </a:tr>
              <a:tr h="259170">
                <a:tc>
                  <a:txBody>
                    <a:bodyPr/>
                    <a:lstStyle/>
                    <a:p>
                      <a:r>
                        <a:rPr lang="fr-CA" sz="1400" dirty="0" smtClean="0"/>
                        <a:t>…</a:t>
                      </a:r>
                      <a:endParaRPr lang="fr-CA" sz="1400" dirty="0"/>
                    </a:p>
                  </a:txBody>
                  <a:tcPr/>
                </a:tc>
                <a:tc>
                  <a:txBody>
                    <a:bodyPr/>
                    <a:lstStyle/>
                    <a:p>
                      <a:r>
                        <a:rPr lang="fr-CA" sz="1400" dirty="0" smtClean="0"/>
                        <a:t>…</a:t>
                      </a:r>
                      <a:endParaRPr lang="fr-CA" sz="1400" dirty="0"/>
                    </a:p>
                  </a:txBody>
                  <a:tcPr/>
                </a:tc>
              </a:tr>
            </a:tbl>
          </a:graphicData>
        </a:graphic>
      </p:graphicFrame>
      <p:graphicFrame>
        <p:nvGraphicFramePr>
          <p:cNvPr id="9" name="Table 8"/>
          <p:cNvGraphicFramePr>
            <a:graphicFrameLocks noGrp="1"/>
          </p:cNvGraphicFramePr>
          <p:nvPr/>
        </p:nvGraphicFramePr>
        <p:xfrm>
          <a:off x="4643438" y="3357562"/>
          <a:ext cx="3071834" cy="2956560"/>
        </p:xfrm>
        <a:graphic>
          <a:graphicData uri="http://schemas.openxmlformats.org/drawingml/2006/table">
            <a:tbl>
              <a:tblPr firstRow="1" bandRow="1">
                <a:tableStyleId>{5C22544A-7EE6-4342-B048-85BDC9FD1C3A}</a:tableStyleId>
              </a:tblPr>
              <a:tblGrid>
                <a:gridCol w="1535917"/>
                <a:gridCol w="1535917"/>
              </a:tblGrid>
              <a:tr h="453548">
                <a:tc>
                  <a:txBody>
                    <a:bodyPr/>
                    <a:lstStyle/>
                    <a:p>
                      <a:r>
                        <a:rPr lang="fr-CA" sz="1400" dirty="0" smtClean="0"/>
                        <a:t>Nombre de pétales</a:t>
                      </a:r>
                      <a:endParaRPr lang="fr-CA" sz="1400" dirty="0"/>
                    </a:p>
                  </a:txBody>
                  <a:tcPr/>
                </a:tc>
                <a:tc>
                  <a:txBody>
                    <a:bodyPr/>
                    <a:lstStyle/>
                    <a:p>
                      <a:r>
                        <a:rPr lang="fr-CA" sz="1400" dirty="0" smtClean="0"/>
                        <a:t>Fréquence</a:t>
                      </a:r>
                      <a:endParaRPr lang="fr-CA" sz="1400" dirty="0"/>
                    </a:p>
                  </a:txBody>
                  <a:tcPr/>
                </a:tc>
              </a:tr>
              <a:tr h="259170">
                <a:tc>
                  <a:txBody>
                    <a:bodyPr/>
                    <a:lstStyle/>
                    <a:p>
                      <a:r>
                        <a:rPr lang="fr-CA" sz="1400" dirty="0" smtClean="0"/>
                        <a:t>13</a:t>
                      </a:r>
                      <a:endParaRPr lang="fr-CA" sz="1400" dirty="0"/>
                    </a:p>
                  </a:txBody>
                  <a:tcPr/>
                </a:tc>
                <a:tc>
                  <a:txBody>
                    <a:bodyPr/>
                    <a:lstStyle/>
                    <a:p>
                      <a:r>
                        <a:rPr lang="fr-CA" sz="1400" dirty="0" smtClean="0"/>
                        <a:t>2</a:t>
                      </a:r>
                      <a:endParaRPr lang="fr-CA" sz="1400" dirty="0"/>
                    </a:p>
                  </a:txBody>
                  <a:tcPr/>
                </a:tc>
              </a:tr>
              <a:tr h="259170">
                <a:tc>
                  <a:txBody>
                    <a:bodyPr/>
                    <a:lstStyle/>
                    <a:p>
                      <a:r>
                        <a:rPr lang="fr-CA" sz="1400" dirty="0" smtClean="0"/>
                        <a:t>14</a:t>
                      </a:r>
                      <a:endParaRPr lang="fr-CA" sz="1400" dirty="0"/>
                    </a:p>
                  </a:txBody>
                  <a:tcPr/>
                </a:tc>
                <a:tc>
                  <a:txBody>
                    <a:bodyPr/>
                    <a:lstStyle/>
                    <a:p>
                      <a:r>
                        <a:rPr lang="fr-CA" sz="1400" dirty="0" smtClean="0"/>
                        <a:t>4</a:t>
                      </a:r>
                      <a:endParaRPr lang="fr-CA" sz="1400" dirty="0"/>
                    </a:p>
                  </a:txBody>
                  <a:tcPr/>
                </a:tc>
              </a:tr>
              <a:tr h="259170">
                <a:tc>
                  <a:txBody>
                    <a:bodyPr/>
                    <a:lstStyle/>
                    <a:p>
                      <a:r>
                        <a:rPr lang="fr-CA" sz="1400" dirty="0" smtClean="0"/>
                        <a:t>15</a:t>
                      </a:r>
                      <a:endParaRPr lang="fr-CA" sz="1400" dirty="0"/>
                    </a:p>
                  </a:txBody>
                  <a:tcPr/>
                </a:tc>
                <a:tc>
                  <a:txBody>
                    <a:bodyPr/>
                    <a:lstStyle/>
                    <a:p>
                      <a:r>
                        <a:rPr lang="fr-CA" sz="1400" dirty="0" smtClean="0"/>
                        <a:t>8</a:t>
                      </a:r>
                      <a:endParaRPr lang="fr-CA" sz="1400" dirty="0"/>
                    </a:p>
                  </a:txBody>
                  <a:tcPr/>
                </a:tc>
              </a:tr>
              <a:tr h="259170">
                <a:tc>
                  <a:txBody>
                    <a:bodyPr/>
                    <a:lstStyle/>
                    <a:p>
                      <a:r>
                        <a:rPr lang="fr-CA" sz="1400" dirty="0" smtClean="0"/>
                        <a:t>16</a:t>
                      </a:r>
                      <a:endParaRPr lang="fr-CA" sz="1400" dirty="0"/>
                    </a:p>
                  </a:txBody>
                  <a:tcPr/>
                </a:tc>
                <a:tc>
                  <a:txBody>
                    <a:bodyPr/>
                    <a:lstStyle/>
                    <a:p>
                      <a:r>
                        <a:rPr lang="fr-CA" sz="1400" dirty="0" smtClean="0"/>
                        <a:t>17</a:t>
                      </a:r>
                      <a:endParaRPr lang="fr-CA" sz="1400" dirty="0"/>
                    </a:p>
                  </a:txBody>
                  <a:tcPr/>
                </a:tc>
              </a:tr>
              <a:tr h="259170">
                <a:tc>
                  <a:txBody>
                    <a:bodyPr/>
                    <a:lstStyle/>
                    <a:p>
                      <a:r>
                        <a:rPr lang="fr-CA" sz="1400" dirty="0" smtClean="0"/>
                        <a:t>17</a:t>
                      </a:r>
                      <a:endParaRPr lang="fr-CA" sz="1400" dirty="0"/>
                    </a:p>
                  </a:txBody>
                  <a:tcPr/>
                </a:tc>
                <a:tc>
                  <a:txBody>
                    <a:bodyPr/>
                    <a:lstStyle/>
                    <a:p>
                      <a:r>
                        <a:rPr lang="fr-CA" sz="1400" dirty="0" smtClean="0"/>
                        <a:t>16</a:t>
                      </a:r>
                      <a:endParaRPr lang="fr-CA" sz="1400" dirty="0"/>
                    </a:p>
                  </a:txBody>
                  <a:tcPr/>
                </a:tc>
              </a:tr>
              <a:tr h="259170">
                <a:tc>
                  <a:txBody>
                    <a:bodyPr/>
                    <a:lstStyle/>
                    <a:p>
                      <a:r>
                        <a:rPr lang="fr-CA" sz="1400" dirty="0" smtClean="0"/>
                        <a:t>18</a:t>
                      </a:r>
                      <a:endParaRPr lang="fr-CA" sz="1400" dirty="0"/>
                    </a:p>
                  </a:txBody>
                  <a:tcPr/>
                </a:tc>
                <a:tc>
                  <a:txBody>
                    <a:bodyPr/>
                    <a:lstStyle/>
                    <a:p>
                      <a:r>
                        <a:rPr lang="fr-CA" sz="1400" dirty="0" smtClean="0"/>
                        <a:t>5</a:t>
                      </a:r>
                      <a:endParaRPr lang="fr-CA" sz="1400" dirty="0"/>
                    </a:p>
                  </a:txBody>
                  <a:tcPr/>
                </a:tc>
              </a:tr>
              <a:tr h="259170">
                <a:tc>
                  <a:txBody>
                    <a:bodyPr/>
                    <a:lstStyle/>
                    <a:p>
                      <a:r>
                        <a:rPr lang="fr-CA" sz="1400" dirty="0" smtClean="0"/>
                        <a:t>19</a:t>
                      </a:r>
                      <a:endParaRPr lang="fr-CA" sz="1400" dirty="0"/>
                    </a:p>
                  </a:txBody>
                  <a:tcPr/>
                </a:tc>
                <a:tc>
                  <a:txBody>
                    <a:bodyPr/>
                    <a:lstStyle/>
                    <a:p>
                      <a:r>
                        <a:rPr lang="fr-CA" sz="1400" dirty="0" smtClean="0"/>
                        <a:t>2</a:t>
                      </a:r>
                      <a:endParaRPr lang="fr-CA" sz="1400" dirty="0"/>
                    </a:p>
                  </a:txBody>
                  <a:tcPr/>
                </a:tc>
              </a:tr>
              <a:tr h="259170">
                <a:tc>
                  <a:txBody>
                    <a:bodyPr/>
                    <a:lstStyle/>
                    <a:p>
                      <a:r>
                        <a:rPr lang="fr-CA" sz="1400" dirty="0" smtClean="0"/>
                        <a:t>20</a:t>
                      </a:r>
                      <a:endParaRPr lang="fr-CA" sz="1400" dirty="0"/>
                    </a:p>
                  </a:txBody>
                  <a:tcPr/>
                </a:tc>
                <a:tc>
                  <a:txBody>
                    <a:bodyPr/>
                    <a:lstStyle/>
                    <a:p>
                      <a:r>
                        <a:rPr lang="fr-CA" sz="1400" dirty="0" smtClean="0"/>
                        <a:t>1</a:t>
                      </a:r>
                      <a:endParaRPr lang="fr-CA" sz="1400" dirty="0"/>
                    </a:p>
                  </a:txBody>
                  <a:tcPr/>
                </a:tc>
              </a:tr>
            </a:tbl>
          </a:graphicData>
        </a:graphic>
      </p:graphicFrame>
      <p:sp>
        <p:nvSpPr>
          <p:cNvPr id="10" name="Right Arrow 9"/>
          <p:cNvSpPr/>
          <p:nvPr/>
        </p:nvSpPr>
        <p:spPr>
          <a:xfrm>
            <a:off x="3500430" y="4643446"/>
            <a:ext cx="785818"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Diagrammes</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31</a:t>
            </a:fld>
            <a:endParaRPr lang="fr-CA" noProof="0">
              <a:solidFill>
                <a:srgbClr val="FFFFFF"/>
              </a:solidFill>
            </a:endParaRPr>
          </a:p>
        </p:txBody>
      </p:sp>
      <p:sp>
        <p:nvSpPr>
          <p:cNvPr id="7" name="Content Placeholder 6"/>
          <p:cNvSpPr>
            <a:spLocks noGrp="1"/>
          </p:cNvSpPr>
          <p:nvPr>
            <p:ph sz="quarter" idx="1"/>
          </p:nvPr>
        </p:nvSpPr>
        <p:spPr/>
        <p:txBody>
          <a:bodyPr/>
          <a:lstStyle/>
          <a:p>
            <a:r>
              <a:rPr lang="fr-CA" dirty="0" smtClean="0"/>
              <a:t>Les diagrammes permettent de visualiser les données.</a:t>
            </a:r>
            <a:endParaRPr lang="fr-CA" dirty="0"/>
          </a:p>
        </p:txBody>
      </p:sp>
      <p:graphicFrame>
        <p:nvGraphicFramePr>
          <p:cNvPr id="8" name="Chart 7"/>
          <p:cNvGraphicFramePr/>
          <p:nvPr/>
        </p:nvGraphicFramePr>
        <p:xfrm>
          <a:off x="1571604" y="250030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Diagrammes</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32</a:t>
            </a:fld>
            <a:endParaRPr lang="fr-CA" noProof="0">
              <a:solidFill>
                <a:srgbClr val="FFFFFF"/>
              </a:solidFill>
            </a:endParaRPr>
          </a:p>
        </p:txBody>
      </p:sp>
      <p:sp>
        <p:nvSpPr>
          <p:cNvPr id="7" name="Content Placeholder 6"/>
          <p:cNvSpPr>
            <a:spLocks noGrp="1"/>
          </p:cNvSpPr>
          <p:nvPr>
            <p:ph sz="quarter" idx="1"/>
          </p:nvPr>
        </p:nvSpPr>
        <p:spPr/>
        <p:txBody>
          <a:bodyPr/>
          <a:lstStyle/>
          <a:p>
            <a:r>
              <a:rPr lang="fr-CA" dirty="0" smtClean="0"/>
              <a:t>Évitez les légendes inutiles (ex: une seule variable).</a:t>
            </a:r>
            <a:endParaRPr lang="fr-CA" dirty="0"/>
          </a:p>
        </p:txBody>
      </p:sp>
      <p:graphicFrame>
        <p:nvGraphicFramePr>
          <p:cNvPr id="8" name="Chart 7"/>
          <p:cNvGraphicFramePr/>
          <p:nvPr/>
        </p:nvGraphicFramePr>
        <p:xfrm>
          <a:off x="1571604" y="250030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Figures</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33</a:t>
            </a:fld>
            <a:endParaRPr lang="fr-CA" noProof="0">
              <a:solidFill>
                <a:srgbClr val="FFFFFF"/>
              </a:solidFill>
            </a:endParaRPr>
          </a:p>
        </p:txBody>
      </p:sp>
      <p:sp>
        <p:nvSpPr>
          <p:cNvPr id="5" name="Content Placeholder 4"/>
          <p:cNvSpPr>
            <a:spLocks noGrp="1"/>
          </p:cNvSpPr>
          <p:nvPr>
            <p:ph sz="quarter" idx="1"/>
          </p:nvPr>
        </p:nvSpPr>
        <p:spPr/>
        <p:txBody>
          <a:bodyPr/>
          <a:lstStyle/>
          <a:p>
            <a:r>
              <a:rPr lang="fr-CA" dirty="0" smtClean="0"/>
              <a:t>Une image vaut mille mots!</a:t>
            </a:r>
          </a:p>
          <a:p>
            <a:r>
              <a:rPr lang="fr-CA" dirty="0" smtClean="0"/>
              <a:t>Utilisez des exemples simples et bien ciblés pour montrer plusieurs cas différents.</a:t>
            </a:r>
          </a:p>
          <a:p>
            <a:r>
              <a:rPr lang="fr-CA" dirty="0" smtClean="0"/>
              <a:t>Voir les exemples présentées en classes.</a:t>
            </a:r>
            <a:endParaRPr lang="fr-C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Références des éléments dans le texte</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34</a:t>
            </a:fld>
            <a:endParaRPr lang="fr-CA" noProof="0">
              <a:solidFill>
                <a:srgbClr val="FFFFFF"/>
              </a:solidFill>
            </a:endParaRPr>
          </a:p>
        </p:txBody>
      </p:sp>
      <p:sp>
        <p:nvSpPr>
          <p:cNvPr id="5" name="Content Placeholder 4"/>
          <p:cNvSpPr>
            <a:spLocks noGrp="1"/>
          </p:cNvSpPr>
          <p:nvPr>
            <p:ph sz="quarter" idx="1"/>
          </p:nvPr>
        </p:nvSpPr>
        <p:spPr/>
        <p:txBody>
          <a:bodyPr/>
          <a:lstStyle/>
          <a:p>
            <a:r>
              <a:rPr lang="fr-CA" dirty="0" smtClean="0"/>
              <a:t>Tous les tableaux, les figures, algorithmes, etc. doivent être référencés et expliqués dans le texte.</a:t>
            </a:r>
            <a:endParaRPr lang="fr-C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Impression et autres considérations</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35</a:t>
            </a:fld>
            <a:endParaRPr lang="fr-CA" noProof="0">
              <a:solidFill>
                <a:srgbClr val="FFFFFF"/>
              </a:solidFill>
            </a:endParaRPr>
          </a:p>
        </p:txBody>
      </p:sp>
      <p:sp>
        <p:nvSpPr>
          <p:cNvPr id="5" name="Content Placeholder 4"/>
          <p:cNvSpPr>
            <a:spLocks noGrp="1"/>
          </p:cNvSpPr>
          <p:nvPr>
            <p:ph sz="quarter" idx="1"/>
          </p:nvPr>
        </p:nvSpPr>
        <p:spPr/>
        <p:txBody>
          <a:bodyPr>
            <a:normAutofit fontScale="92500" lnSpcReduction="10000"/>
          </a:bodyPr>
          <a:lstStyle/>
          <a:p>
            <a:r>
              <a:rPr lang="fr-CA" dirty="0" smtClean="0"/>
              <a:t>L’article final doit être imprimable en noir et blanc.</a:t>
            </a:r>
          </a:p>
          <a:p>
            <a:r>
              <a:rPr lang="fr-CA" dirty="0" smtClean="0"/>
              <a:t>Gardez votre article (fichier PDF) le plus compact possible.</a:t>
            </a:r>
          </a:p>
          <a:p>
            <a:pPr lvl="1"/>
            <a:r>
              <a:rPr lang="fr-CA" dirty="0" smtClean="0"/>
              <a:t>Nombre important d’articles scientifiques (archives, </a:t>
            </a:r>
            <a:r>
              <a:rPr lang="fr-CA" i="1" dirty="0" err="1" smtClean="0"/>
              <a:t>proceedings</a:t>
            </a:r>
            <a:r>
              <a:rPr lang="fr-CA" i="1" dirty="0" smtClean="0"/>
              <a:t> </a:t>
            </a:r>
            <a:r>
              <a:rPr lang="fr-CA" dirty="0" smtClean="0"/>
              <a:t>sur CD / clé USB, etc.).</a:t>
            </a:r>
          </a:p>
          <a:p>
            <a:pPr lvl="1"/>
            <a:r>
              <a:rPr lang="fr-CA" dirty="0" smtClean="0"/>
              <a:t>IEEE Explore contient plus de 3 million de documents!</a:t>
            </a:r>
          </a:p>
          <a:p>
            <a:r>
              <a:rPr lang="fr-CA" dirty="0" smtClean="0"/>
              <a:t>Utilisez des formats vectoriels</a:t>
            </a:r>
          </a:p>
          <a:p>
            <a:pPr lvl="1"/>
            <a:r>
              <a:rPr lang="fr-CA" dirty="0" smtClean="0"/>
              <a:t>N’utilisez pas </a:t>
            </a:r>
            <a:r>
              <a:rPr lang="fr-CA" dirty="0" err="1" smtClean="0"/>
              <a:t>Paint</a:t>
            </a:r>
            <a:r>
              <a:rPr lang="fr-CA" dirty="0" smtClean="0"/>
              <a:t> dans Windows!</a:t>
            </a:r>
          </a:p>
          <a:p>
            <a:pPr lvl="1"/>
            <a:r>
              <a:rPr lang="fr-CA" dirty="0" smtClean="0"/>
              <a:t>Vous êtes en informatique, vous devez maîtriser les outils.</a:t>
            </a:r>
          </a:p>
          <a:p>
            <a:r>
              <a:rPr lang="fr-CA" dirty="0" smtClean="0"/>
              <a:t>Soyez professionnel.</a:t>
            </a:r>
          </a:p>
          <a:p>
            <a:endParaRPr lang="fr-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fr-CA" dirty="0"/>
          </a:p>
        </p:txBody>
      </p:sp>
      <p:sp>
        <p:nvSpPr>
          <p:cNvPr id="6" name="Title 5"/>
          <p:cNvSpPr>
            <a:spLocks noGrp="1"/>
          </p:cNvSpPr>
          <p:nvPr>
            <p:ph type="title"/>
          </p:nvPr>
        </p:nvSpPr>
        <p:spPr/>
        <p:txBody>
          <a:bodyPr>
            <a:normAutofit/>
          </a:bodyPr>
          <a:lstStyle/>
          <a:p>
            <a:r>
              <a:rPr lang="fr-CA" dirty="0" smtClean="0"/>
              <a:t>Bibliographique</a:t>
            </a:r>
            <a:endParaRPr lang="fr-CA" dirty="0"/>
          </a:p>
        </p:txBody>
      </p:sp>
      <p:sp>
        <p:nvSpPr>
          <p:cNvPr id="4" name="Slide Number Placeholder 3"/>
          <p:cNvSpPr>
            <a:spLocks noGrp="1"/>
          </p:cNvSpPr>
          <p:nvPr>
            <p:ph type="sldNum" sz="quarter" idx="11"/>
          </p:nvPr>
        </p:nvSpPr>
        <p:spPr/>
        <p:txBody>
          <a:bodyPr>
            <a:normAutofit/>
          </a:bodyPr>
          <a:lstStyle/>
          <a:p>
            <a:fld id="{1AD93096-5B34-4342-9326-69289CEAE4C2}" type="slidenum">
              <a:rPr lang="fr-CA" noProof="0" smtClean="0"/>
              <a:pPr/>
              <a:t>36</a:t>
            </a:fld>
            <a:endParaRPr lang="fr-CA" noProof="0">
              <a:solidFill>
                <a:srgbClr val="FFFFFF"/>
              </a:solidFill>
            </a:endParaRPr>
          </a:p>
        </p:txBody>
      </p:sp>
      <p:sp>
        <p:nvSpPr>
          <p:cNvPr id="3" name="Footer Placeholder 2"/>
          <p:cNvSpPr>
            <a:spLocks noGrp="1"/>
          </p:cNvSpPr>
          <p:nvPr>
            <p:ph type="ftr" sz="quarter" idx="12"/>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smtClean="0"/>
              <a:t>Bibliographique: quoi citer ?</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37</a:t>
            </a:fld>
            <a:endParaRPr lang="fr-CA" noProof="0">
              <a:solidFill>
                <a:srgbClr val="FFFFFF"/>
              </a:solidFill>
            </a:endParaRPr>
          </a:p>
        </p:txBody>
      </p:sp>
      <p:sp>
        <p:nvSpPr>
          <p:cNvPr id="5" name="Content Placeholder 4"/>
          <p:cNvSpPr>
            <a:spLocks noGrp="1"/>
          </p:cNvSpPr>
          <p:nvPr>
            <p:ph sz="quarter" idx="1"/>
          </p:nvPr>
        </p:nvSpPr>
        <p:spPr>
          <a:xfrm>
            <a:off x="612648" y="1600200"/>
            <a:ext cx="8153400" cy="4724400"/>
          </a:xfrm>
        </p:spPr>
        <p:txBody>
          <a:bodyPr>
            <a:normAutofit fontScale="70000" lnSpcReduction="20000"/>
          </a:bodyPr>
          <a:lstStyle/>
          <a:p>
            <a:r>
              <a:rPr lang="fr-CA" dirty="0" smtClean="0"/>
              <a:t>Citez les travaux les plus pertinents reliés au sujet d’étude.</a:t>
            </a:r>
          </a:p>
          <a:p>
            <a:r>
              <a:rPr lang="fr-CA" dirty="0" smtClean="0"/>
              <a:t>Si le travail présenté est inspiré d’autres travaux, il faut les citer.</a:t>
            </a:r>
          </a:p>
          <a:p>
            <a:r>
              <a:rPr lang="fr-CA" dirty="0" smtClean="0"/>
              <a:t>Chaque fait non prouvé ou non universellement reconnu doit être appuyé par une référence.</a:t>
            </a:r>
          </a:p>
          <a:p>
            <a:pPr lvl="1"/>
            <a:r>
              <a:rPr lang="fr-CA" dirty="0" smtClean="0"/>
              <a:t>Ex: « Les robots ayant des roues conventionnelles sont plus robustes que ceux munis de roues omnidirectionnelles » requiert une référence.</a:t>
            </a:r>
          </a:p>
          <a:p>
            <a:r>
              <a:rPr lang="fr-CA" dirty="0" smtClean="0"/>
              <a:t>Citez les travaux selon leur importance :</a:t>
            </a:r>
          </a:p>
          <a:p>
            <a:pPr lvl="1"/>
            <a:r>
              <a:rPr lang="fr-CA" dirty="0" smtClean="0"/>
              <a:t>Les articles de journaux sont plus détaillés que ceux de conférences.</a:t>
            </a:r>
          </a:p>
          <a:p>
            <a:pPr lvl="1"/>
            <a:r>
              <a:rPr lang="fr-CA" dirty="0" smtClean="0"/>
              <a:t>Citez le premier article sur le sujet précis qui offre le background requis pour comprendre.</a:t>
            </a:r>
          </a:p>
          <a:p>
            <a:r>
              <a:rPr lang="fr-CA" dirty="0" smtClean="0"/>
              <a:t>Suivez les instructions pour le formatage.</a:t>
            </a:r>
          </a:p>
          <a:p>
            <a:r>
              <a:rPr lang="fr-CA" dirty="0" smtClean="0"/>
              <a:t>Chaque référence doit être citée au moins une fois dans le texte.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fr-CA" dirty="0"/>
          </a:p>
        </p:txBody>
      </p:sp>
      <p:sp>
        <p:nvSpPr>
          <p:cNvPr id="6" name="Title 5"/>
          <p:cNvSpPr>
            <a:spLocks noGrp="1"/>
          </p:cNvSpPr>
          <p:nvPr>
            <p:ph type="title"/>
          </p:nvPr>
        </p:nvSpPr>
        <p:spPr/>
        <p:txBody>
          <a:bodyPr/>
          <a:lstStyle/>
          <a:p>
            <a:r>
              <a:rPr lang="fr-CA" dirty="0" smtClean="0"/>
              <a:t>Outils de rédaction</a:t>
            </a:r>
            <a:endParaRPr lang="fr-CA" dirty="0"/>
          </a:p>
        </p:txBody>
      </p:sp>
      <p:sp>
        <p:nvSpPr>
          <p:cNvPr id="4" name="Slide Number Placeholder 3"/>
          <p:cNvSpPr>
            <a:spLocks noGrp="1"/>
          </p:cNvSpPr>
          <p:nvPr>
            <p:ph type="sldNum" sz="quarter" idx="11"/>
          </p:nvPr>
        </p:nvSpPr>
        <p:spPr/>
        <p:txBody>
          <a:bodyPr>
            <a:normAutofit/>
          </a:bodyPr>
          <a:lstStyle/>
          <a:p>
            <a:fld id="{1AD93096-5B34-4342-9326-69289CEAE4C2}" type="slidenum">
              <a:rPr lang="fr-CA" noProof="0" smtClean="0"/>
              <a:pPr/>
              <a:t>38</a:t>
            </a:fld>
            <a:endParaRPr lang="fr-CA" noProof="0">
              <a:solidFill>
                <a:srgbClr val="FFFFFF"/>
              </a:solidFill>
            </a:endParaRPr>
          </a:p>
        </p:txBody>
      </p:sp>
      <p:sp>
        <p:nvSpPr>
          <p:cNvPr id="3" name="Footer Placeholder 2"/>
          <p:cNvSpPr>
            <a:spLocks noGrp="1"/>
          </p:cNvSpPr>
          <p:nvPr>
            <p:ph type="ftr" sz="quarter" idx="12"/>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CA" dirty="0" smtClean="0"/>
              <a:t>Outils recommandés</a:t>
            </a:r>
            <a:endParaRPr lang="fr-CA" dirty="0"/>
          </a:p>
        </p:txBody>
      </p:sp>
      <p:sp>
        <p:nvSpPr>
          <p:cNvPr id="5" name="Footer Placeholder 4"/>
          <p:cNvSpPr>
            <a:spLocks noGrp="1"/>
          </p:cNvSpPr>
          <p:nvPr>
            <p:ph type="ftr" sz="quarter" idx="11"/>
          </p:nvPr>
        </p:nvSpPr>
        <p:spPr/>
        <p:txBody>
          <a:bodyPr/>
          <a:lstStyle/>
          <a:p>
            <a:r>
              <a:rPr lang="fr-FR" smtClean="0"/>
              <a:t>IFT 821 / Rédiger et publier un article scientifique (Été 2011)</a:t>
            </a:r>
            <a:endParaRPr lang="en-US"/>
          </a:p>
        </p:txBody>
      </p:sp>
      <p:sp>
        <p:nvSpPr>
          <p:cNvPr id="4" name="Slide Number Placeholder 3"/>
          <p:cNvSpPr>
            <a:spLocks noGrp="1"/>
          </p:cNvSpPr>
          <p:nvPr>
            <p:ph type="sldNum" sz="quarter" idx="12"/>
          </p:nvPr>
        </p:nvSpPr>
        <p:spPr/>
        <p:txBody>
          <a:bodyPr>
            <a:normAutofit fontScale="85000" lnSpcReduction="20000"/>
          </a:bodyPr>
          <a:lstStyle/>
          <a:p>
            <a:pPr algn="ctr"/>
            <a:fld id="{1AD93096-5B34-4342-9326-69289CEAE4C2}" type="slidenum">
              <a:rPr lang="en-US" smtClean="0"/>
              <a:pPr algn="ctr"/>
              <a:t>39</a:t>
            </a:fld>
            <a:endParaRPr lang="en-US" sz="2400" dirty="0">
              <a:solidFill>
                <a:srgbClr val="FFFFFF"/>
              </a:solidFill>
            </a:endParaRPr>
          </a:p>
        </p:txBody>
      </p:sp>
      <p:sp>
        <p:nvSpPr>
          <p:cNvPr id="7" name="Content Placeholder 6"/>
          <p:cNvSpPr>
            <a:spLocks noGrp="1"/>
          </p:cNvSpPr>
          <p:nvPr>
            <p:ph sz="quarter" idx="1"/>
          </p:nvPr>
        </p:nvSpPr>
        <p:spPr/>
        <p:txBody>
          <a:bodyPr/>
          <a:lstStyle/>
          <a:p>
            <a:r>
              <a:rPr lang="fr-CA" dirty="0" err="1" smtClean="0"/>
              <a:t>LaTeX</a:t>
            </a:r>
            <a:r>
              <a:rPr lang="fr-CA" dirty="0" smtClean="0"/>
              <a:t> (</a:t>
            </a:r>
            <a:r>
              <a:rPr lang="fr-CA" dirty="0" err="1" smtClean="0"/>
              <a:t>PDFTex</a:t>
            </a:r>
            <a:r>
              <a:rPr lang="fr-CA" dirty="0" smtClean="0"/>
              <a:t>).</a:t>
            </a:r>
          </a:p>
          <a:p>
            <a:r>
              <a:rPr lang="fr-CA" dirty="0" err="1" smtClean="0"/>
              <a:t>BibTex</a:t>
            </a:r>
            <a:r>
              <a:rPr lang="fr-CA" dirty="0" smtClean="0"/>
              <a:t>.</a:t>
            </a:r>
          </a:p>
          <a:p>
            <a:r>
              <a:rPr lang="fr-CA" dirty="0" err="1" smtClean="0"/>
              <a:t>GnuPlot</a:t>
            </a:r>
            <a:r>
              <a:rPr lang="fr-CA" dirty="0" smtClean="0"/>
              <a:t>.</a:t>
            </a:r>
          </a:p>
          <a:p>
            <a:r>
              <a:rPr lang="fr-CA" dirty="0" err="1" smtClean="0"/>
              <a:t>XFig</a:t>
            </a:r>
            <a:r>
              <a:rPr lang="fr-CA" dirty="0" smtClean="0"/>
              <a:t>, </a:t>
            </a:r>
            <a:r>
              <a:rPr lang="fr-CA" dirty="0" err="1" smtClean="0"/>
              <a:t>Inkscape</a:t>
            </a:r>
            <a:r>
              <a:rPr lang="fr-CA" dirty="0" smtClean="0"/>
              <a:t>.</a:t>
            </a:r>
          </a:p>
          <a:p>
            <a:r>
              <a:rPr lang="fr-CA" dirty="0" err="1" smtClean="0"/>
              <a:t>GraphViz</a:t>
            </a:r>
            <a:r>
              <a:rPr lang="fr-CA" dirty="0" smtClean="0"/>
              <a:t>.</a:t>
            </a:r>
          </a:p>
          <a:p>
            <a:r>
              <a:rPr lang="fr-CA" dirty="0" smtClean="0"/>
              <a:t>Asymptote.</a:t>
            </a:r>
          </a:p>
          <a:p>
            <a:r>
              <a:rPr lang="fr-CA" dirty="0" err="1" smtClean="0"/>
              <a:t>SubVersion</a:t>
            </a:r>
            <a:r>
              <a:rPr lang="fr-CA" dirty="0" smtClean="0"/>
              <a:t>.</a:t>
            </a:r>
          </a:p>
          <a:p>
            <a:r>
              <a:rPr lang="fr-CA" dirty="0" smtClean="0"/>
              <a:t>…</a:t>
            </a:r>
          </a:p>
          <a:p>
            <a:endParaRPr lang="fr-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4643438" y="1714488"/>
            <a:ext cx="4143404" cy="3000396"/>
          </a:xfrm>
          <a:prstGeom prst="roundRect">
            <a:avLst/>
          </a:prstGeom>
        </p:spPr>
        <p:style>
          <a:lnRef idx="2">
            <a:schemeClr val="accent1"/>
          </a:lnRef>
          <a:fillRef idx="1">
            <a:schemeClr val="lt1"/>
          </a:fillRef>
          <a:effectRef idx="0">
            <a:schemeClr val="accent1"/>
          </a:effectRef>
          <a:fontRef idx="minor">
            <a:schemeClr val="dk1"/>
          </a:fontRef>
        </p:style>
        <p:txBody>
          <a:bodyPr rtlCol="0" anchor="b"/>
          <a:lstStyle/>
          <a:p>
            <a:pPr algn="ctr"/>
            <a:r>
              <a:rPr lang="fr-CA" sz="2000" b="1" i="1" dirty="0" smtClean="0"/>
              <a:t>Société</a:t>
            </a:r>
            <a:endParaRPr lang="fr-CA" b="1" i="1" dirty="0"/>
          </a:p>
        </p:txBody>
      </p:sp>
      <p:sp>
        <p:nvSpPr>
          <p:cNvPr id="2" name="Rectangle 1"/>
          <p:cNvSpPr>
            <a:spLocks noGrp="1"/>
          </p:cNvSpPr>
          <p:nvPr>
            <p:ph type="title"/>
          </p:nvPr>
        </p:nvSpPr>
        <p:spPr/>
        <p:txBody>
          <a:bodyPr>
            <a:noAutofit/>
          </a:bodyPr>
          <a:lstStyle/>
          <a:p>
            <a:r>
              <a:rPr lang="fr-CA" sz="3600" dirty="0" smtClean="0"/>
              <a:t>La science est un ensemble de connaissances au service de la société</a:t>
            </a:r>
            <a:endParaRPr lang="fr-CA" sz="3600" dirty="0"/>
          </a:p>
        </p:txBody>
      </p:sp>
      <p:sp>
        <p:nvSpPr>
          <p:cNvPr id="4" name="Rectangle 3"/>
          <p:cNvSpPr/>
          <p:nvPr/>
        </p:nvSpPr>
        <p:spPr>
          <a:xfrm>
            <a:off x="642910" y="4786322"/>
            <a:ext cx="7786742"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CA" sz="2800" b="1" dirty="0" smtClean="0">
                <a:latin typeface="Calibri" pitchFamily="34" charset="0"/>
                <a:cs typeface="Times New Roman" pitchFamily="18" charset="0"/>
              </a:rPr>
              <a:t>« </a:t>
            </a:r>
            <a:r>
              <a:rPr lang="en-US" sz="2800" b="1" dirty="0" smtClean="0">
                <a:latin typeface="Calibri" pitchFamily="34" charset="0"/>
                <a:cs typeface="Times New Roman" pitchFamily="18" charset="0"/>
              </a:rPr>
              <a:t>Science is the orderly collection of observations about the natural world made via well-defined procedures, and modern science is an archive of scientific papers. » - </a:t>
            </a:r>
            <a:r>
              <a:rPr lang="fr-CA" sz="2800" b="1" dirty="0" smtClean="0">
                <a:latin typeface="Calibri" pitchFamily="34" charset="0"/>
                <a:cs typeface="Times New Roman" pitchFamily="18" charset="0"/>
              </a:rPr>
              <a:t>Michael Jay Katz</a:t>
            </a:r>
            <a:endParaRPr lang="en-US" sz="2800" b="1" dirty="0" smtClean="0">
              <a:latin typeface="Calibri" pitchFamily="34" charset="0"/>
              <a:cs typeface="Times New Roman" pitchFamily="18" charset="0"/>
            </a:endParaRPr>
          </a:p>
        </p:txBody>
      </p:sp>
      <p:sp>
        <p:nvSpPr>
          <p:cNvPr id="5" name="Cloud 4"/>
          <p:cNvSpPr/>
          <p:nvPr/>
        </p:nvSpPr>
        <p:spPr>
          <a:xfrm>
            <a:off x="71406" y="1785926"/>
            <a:ext cx="3357586" cy="228601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4400" dirty="0" smtClean="0"/>
              <a:t>Science</a:t>
            </a:r>
            <a:endParaRPr lang="fr-CA" sz="4400" dirty="0"/>
          </a:p>
        </p:txBody>
      </p:sp>
      <p:pic>
        <p:nvPicPr>
          <p:cNvPr id="2050" name="Picture 2" descr="C:\Users\ebeaudry\AppData\Local\Microsoft\Windows\Temporary Internet Files\Content.IE5\6910LJ6W\MPj04384010000[1].jpg"/>
          <p:cNvPicPr>
            <a:picLocks noChangeAspect="1" noChangeArrowheads="1"/>
          </p:cNvPicPr>
          <p:nvPr/>
        </p:nvPicPr>
        <p:blipFill>
          <a:blip r:embed="rId3" cstate="print"/>
          <a:srcRect/>
          <a:stretch>
            <a:fillRect/>
          </a:stretch>
        </p:blipFill>
        <p:spPr bwMode="auto">
          <a:xfrm>
            <a:off x="6067099" y="1857363"/>
            <a:ext cx="1010780" cy="1127863"/>
          </a:xfrm>
          <a:prstGeom prst="rect">
            <a:avLst/>
          </a:prstGeom>
          <a:noFill/>
        </p:spPr>
      </p:pic>
      <p:pic>
        <p:nvPicPr>
          <p:cNvPr id="2052" name="Picture 4" descr="C:\Users\ebeaudry\AppData\Local\Microsoft\Windows\Temporary Internet Files\Content.IE5\6910LJ6W\MPj04383200000[1].jpg"/>
          <p:cNvPicPr>
            <a:picLocks noChangeAspect="1" noChangeArrowheads="1"/>
          </p:cNvPicPr>
          <p:nvPr/>
        </p:nvPicPr>
        <p:blipFill>
          <a:blip r:embed="rId4" cstate="print"/>
          <a:srcRect/>
          <a:stretch>
            <a:fillRect/>
          </a:stretch>
        </p:blipFill>
        <p:spPr bwMode="auto">
          <a:xfrm>
            <a:off x="4924091" y="1857363"/>
            <a:ext cx="1072137" cy="1143008"/>
          </a:xfrm>
          <a:prstGeom prst="rect">
            <a:avLst/>
          </a:prstGeom>
          <a:noFill/>
        </p:spPr>
      </p:pic>
      <p:pic>
        <p:nvPicPr>
          <p:cNvPr id="2053" name="Picture 5" descr="C:\Users\ebeaudry\AppData\Local\Microsoft\Windows\Temporary Internet Files\Content.IE5\ZD684TAL\MPj04393290000[1].jpg"/>
          <p:cNvPicPr>
            <a:picLocks noChangeAspect="1" noChangeArrowheads="1"/>
          </p:cNvPicPr>
          <p:nvPr/>
        </p:nvPicPr>
        <p:blipFill>
          <a:blip r:embed="rId5" cstate="print"/>
          <a:srcRect/>
          <a:stretch>
            <a:fillRect/>
          </a:stretch>
        </p:blipFill>
        <p:spPr bwMode="auto">
          <a:xfrm>
            <a:off x="4781215" y="3000371"/>
            <a:ext cx="1214446" cy="1214446"/>
          </a:xfrm>
          <a:prstGeom prst="rect">
            <a:avLst/>
          </a:prstGeom>
          <a:noFill/>
        </p:spPr>
      </p:pic>
      <p:pic>
        <p:nvPicPr>
          <p:cNvPr id="2054" name="Picture 6" descr="C:\Users\ebeaudry\AppData\Local\Microsoft\Windows\Temporary Internet Files\Content.IE5\6910LJ6W\MCj04348570000[1].png"/>
          <p:cNvPicPr>
            <a:picLocks noChangeAspect="1" noChangeArrowheads="1"/>
          </p:cNvPicPr>
          <p:nvPr/>
        </p:nvPicPr>
        <p:blipFill>
          <a:blip r:embed="rId6" cstate="print"/>
          <a:srcRect/>
          <a:stretch>
            <a:fillRect/>
          </a:stretch>
        </p:blipFill>
        <p:spPr bwMode="auto">
          <a:xfrm>
            <a:off x="5995661" y="3000371"/>
            <a:ext cx="1143007" cy="1143007"/>
          </a:xfrm>
          <a:prstGeom prst="rect">
            <a:avLst/>
          </a:prstGeom>
          <a:noFill/>
        </p:spPr>
      </p:pic>
      <p:pic>
        <p:nvPicPr>
          <p:cNvPr id="2057" name="Picture 9" descr="C:\Users\ebeaudry\AppData\Local\Microsoft\Windows\Temporary Internet Files\Content.IE5\ZD684TAL\MPj04424620000[1].jpg"/>
          <p:cNvPicPr>
            <a:picLocks noChangeAspect="1" noChangeArrowheads="1"/>
          </p:cNvPicPr>
          <p:nvPr/>
        </p:nvPicPr>
        <p:blipFill>
          <a:blip r:embed="rId7" cstate="print"/>
          <a:srcRect/>
          <a:stretch>
            <a:fillRect/>
          </a:stretch>
        </p:blipFill>
        <p:spPr bwMode="auto">
          <a:xfrm>
            <a:off x="7210107" y="3143247"/>
            <a:ext cx="1362421" cy="938194"/>
          </a:xfrm>
          <a:prstGeom prst="rect">
            <a:avLst/>
          </a:prstGeom>
          <a:noFill/>
        </p:spPr>
      </p:pic>
      <p:pic>
        <p:nvPicPr>
          <p:cNvPr id="2058" name="Picture 10" descr="C:\Users\ebeaudry\AppData\Local\Microsoft\Windows\Temporary Internet Files\Content.IE5\J5FDTYUT\MPj04330500000[1].jpg"/>
          <p:cNvPicPr>
            <a:picLocks noChangeAspect="1" noChangeArrowheads="1"/>
          </p:cNvPicPr>
          <p:nvPr/>
        </p:nvPicPr>
        <p:blipFill>
          <a:blip r:embed="rId8" cstate="print"/>
          <a:srcRect/>
          <a:stretch>
            <a:fillRect/>
          </a:stretch>
        </p:blipFill>
        <p:spPr bwMode="auto">
          <a:xfrm>
            <a:off x="7281544" y="1785926"/>
            <a:ext cx="1271565" cy="1271565"/>
          </a:xfrm>
          <a:prstGeom prst="rect">
            <a:avLst/>
          </a:prstGeom>
          <a:noFill/>
        </p:spPr>
      </p:pic>
      <p:sp>
        <p:nvSpPr>
          <p:cNvPr id="15" name="Right Arrow 14"/>
          <p:cNvSpPr/>
          <p:nvPr/>
        </p:nvSpPr>
        <p:spPr>
          <a:xfrm>
            <a:off x="3643306" y="2643182"/>
            <a:ext cx="857256"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Slide Number Placeholder 12"/>
          <p:cNvSpPr>
            <a:spLocks noGrp="1"/>
          </p:cNvSpPr>
          <p:nvPr>
            <p:ph type="sldNum" sz="quarter" idx="12"/>
          </p:nvPr>
        </p:nvSpPr>
        <p:spPr/>
        <p:txBody>
          <a:bodyPr>
            <a:normAutofit fontScale="85000" lnSpcReduction="20000"/>
          </a:bodyPr>
          <a:lstStyle/>
          <a:p>
            <a:fld id="{1AD93096-5B34-4342-9326-69289CEAE4C2}" type="slidenum">
              <a:rPr lang="fr-CA" noProof="0" smtClean="0"/>
              <a:pPr/>
              <a:t>4</a:t>
            </a:fld>
            <a:endParaRPr lang="fr-CA" noProof="0">
              <a:solidFill>
                <a:srgbClr val="FFFFFF"/>
              </a:solidFill>
            </a:endParaRPr>
          </a:p>
        </p:txBody>
      </p:sp>
      <p:sp>
        <p:nvSpPr>
          <p:cNvPr id="14" name="Footer Placeholder 13"/>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fr-CA" dirty="0" smtClean="0"/>
              <a:t>Survol général</a:t>
            </a:r>
            <a:endParaRPr lang="fr-CA" dirty="0"/>
          </a:p>
        </p:txBody>
      </p:sp>
      <p:sp>
        <p:nvSpPr>
          <p:cNvPr id="3" name="Title 2"/>
          <p:cNvSpPr>
            <a:spLocks noGrp="1"/>
          </p:cNvSpPr>
          <p:nvPr>
            <p:ph type="title"/>
          </p:nvPr>
        </p:nvSpPr>
        <p:spPr/>
        <p:txBody>
          <a:bodyPr>
            <a:normAutofit fontScale="90000"/>
          </a:bodyPr>
          <a:lstStyle/>
          <a:p>
            <a:r>
              <a:rPr lang="fr-CA" dirty="0" smtClean="0"/>
              <a:t>Processus de publication scientifique</a:t>
            </a:r>
            <a:endParaRPr lang="fr-CA" dirty="0"/>
          </a:p>
        </p:txBody>
      </p:sp>
      <p:sp>
        <p:nvSpPr>
          <p:cNvPr id="4" name="Slide Number Placeholder 3"/>
          <p:cNvSpPr>
            <a:spLocks noGrp="1"/>
          </p:cNvSpPr>
          <p:nvPr>
            <p:ph type="sldNum" sz="quarter" idx="11"/>
          </p:nvPr>
        </p:nvSpPr>
        <p:spPr/>
        <p:txBody>
          <a:bodyPr/>
          <a:lstStyle/>
          <a:p>
            <a:pPr algn="ctr"/>
            <a:fld id="{1AD93096-5B34-4342-9326-69289CEAE4C2}" type="slidenum">
              <a:rPr lang="en-US" smtClean="0"/>
              <a:pPr algn="ctr"/>
              <a:t>40</a:t>
            </a:fld>
            <a:endParaRPr lang="en-US" sz="2400" dirty="0">
              <a:solidFill>
                <a:srgbClr val="FFFFFF"/>
              </a:solidFill>
            </a:endParaRPr>
          </a:p>
        </p:txBody>
      </p:sp>
      <p:sp>
        <p:nvSpPr>
          <p:cNvPr id="5" name="Footer Placeholder 4"/>
          <p:cNvSpPr>
            <a:spLocks noGrp="1"/>
          </p:cNvSpPr>
          <p:nvPr>
            <p:ph type="ftr" sz="quarter" idx="12"/>
          </p:nvPr>
        </p:nvSpPr>
        <p:spPr/>
        <p:txBody>
          <a:bodyPr/>
          <a:lstStyle/>
          <a:p>
            <a:r>
              <a:rPr lang="fr-FR" smtClean="0"/>
              <a:t>IFT 821 / Rédiger et publier un article scientifique (Été 2011)</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fr-CA" dirty="0" smtClean="0"/>
              <a:t>Médiums de publication d’articles scientifiques</a:t>
            </a:r>
            <a:endParaRPr lang="fr-CA" dirty="0"/>
          </a:p>
        </p:txBody>
      </p:sp>
      <p:sp>
        <p:nvSpPr>
          <p:cNvPr id="5" name="Footer Placeholder 4"/>
          <p:cNvSpPr>
            <a:spLocks noGrp="1"/>
          </p:cNvSpPr>
          <p:nvPr>
            <p:ph type="ftr" sz="quarter" idx="11"/>
          </p:nvPr>
        </p:nvSpPr>
        <p:spPr/>
        <p:txBody>
          <a:bodyPr/>
          <a:lstStyle/>
          <a:p>
            <a:r>
              <a:rPr lang="fr-FR" smtClean="0"/>
              <a:t>IFT 821 / Rédiger et publier un article scientifique (Été 2011)</a:t>
            </a:r>
            <a:endParaRPr lang="en-US"/>
          </a:p>
        </p:txBody>
      </p:sp>
      <p:sp>
        <p:nvSpPr>
          <p:cNvPr id="4" name="Slide Number Placeholder 3"/>
          <p:cNvSpPr>
            <a:spLocks noGrp="1"/>
          </p:cNvSpPr>
          <p:nvPr>
            <p:ph type="sldNum" sz="quarter" idx="12"/>
          </p:nvPr>
        </p:nvSpPr>
        <p:spPr/>
        <p:txBody>
          <a:bodyPr>
            <a:normAutofit fontScale="85000" lnSpcReduction="20000"/>
          </a:bodyPr>
          <a:lstStyle/>
          <a:p>
            <a:pPr algn="ctr"/>
            <a:fld id="{1AD93096-5B34-4342-9326-69289CEAE4C2}" type="slidenum">
              <a:rPr lang="en-US" smtClean="0"/>
              <a:pPr algn="ctr"/>
              <a:t>41</a:t>
            </a:fld>
            <a:endParaRPr lang="en-US" sz="2400" dirty="0">
              <a:solidFill>
                <a:srgbClr val="FFFFFF"/>
              </a:solidFill>
            </a:endParaRPr>
          </a:p>
        </p:txBody>
      </p:sp>
      <p:sp>
        <p:nvSpPr>
          <p:cNvPr id="7" name="Content Placeholder 6"/>
          <p:cNvSpPr>
            <a:spLocks noGrp="1"/>
          </p:cNvSpPr>
          <p:nvPr>
            <p:ph sz="quarter" idx="1"/>
          </p:nvPr>
        </p:nvSpPr>
        <p:spPr>
          <a:xfrm>
            <a:off x="612648" y="1600200"/>
            <a:ext cx="8153400" cy="4953000"/>
          </a:xfrm>
        </p:spPr>
        <p:txBody>
          <a:bodyPr>
            <a:normAutofit fontScale="77500" lnSpcReduction="20000"/>
          </a:bodyPr>
          <a:lstStyle/>
          <a:p>
            <a:r>
              <a:rPr lang="fr-CA" b="1" dirty="0" smtClean="0"/>
              <a:t>Atelier (workshop) dans une conférence scientifique.</a:t>
            </a:r>
          </a:p>
          <a:p>
            <a:pPr lvl="1"/>
            <a:r>
              <a:rPr lang="fr-CA" dirty="0" smtClean="0"/>
              <a:t>Présentation d’une idée originale, mais incomplète.</a:t>
            </a:r>
          </a:p>
          <a:p>
            <a:r>
              <a:rPr lang="fr-CA" b="1" dirty="0" smtClean="0"/>
              <a:t>Conférences scientifiques.</a:t>
            </a:r>
          </a:p>
          <a:p>
            <a:pPr lvl="1"/>
            <a:r>
              <a:rPr lang="fr-CA" dirty="0" smtClean="0"/>
              <a:t>Présentation d’une idée nouvelle et originale.</a:t>
            </a:r>
          </a:p>
          <a:p>
            <a:r>
              <a:rPr lang="fr-CA" b="1" dirty="0" smtClean="0"/>
              <a:t>Journaux scientifiques.</a:t>
            </a:r>
          </a:p>
          <a:p>
            <a:pPr lvl="1"/>
            <a:r>
              <a:rPr lang="fr-CA" dirty="0" smtClean="0"/>
              <a:t>Approfondir une idée originale ou récente (pouvant être avoir déjà été publiée dans une conférence).</a:t>
            </a:r>
          </a:p>
          <a:p>
            <a:pPr lvl="1"/>
            <a:r>
              <a:rPr lang="fr-CA" dirty="0" smtClean="0"/>
              <a:t>Processus itératif.</a:t>
            </a:r>
          </a:p>
          <a:p>
            <a:r>
              <a:rPr lang="fr-CA" dirty="0" smtClean="0"/>
              <a:t>Recueil d’articles (« Chapitres de livre »).</a:t>
            </a:r>
          </a:p>
          <a:p>
            <a:pPr lvl="1"/>
            <a:r>
              <a:rPr lang="fr-CA" dirty="0" smtClean="0"/>
              <a:t>Contient des articles (chapitres) sur un thème ciblé.</a:t>
            </a:r>
          </a:p>
          <a:p>
            <a:r>
              <a:rPr lang="fr-CA" dirty="0" smtClean="0"/>
              <a:t>Livre de référence (≠ article).</a:t>
            </a:r>
          </a:p>
          <a:p>
            <a:pPr lvl="1"/>
            <a:r>
              <a:rPr lang="fr-CA" dirty="0" smtClean="0"/>
              <a:t>Un livre (</a:t>
            </a:r>
            <a:r>
              <a:rPr lang="fr-CA" dirty="0" err="1" smtClean="0"/>
              <a:t>textbook</a:t>
            </a:r>
            <a:r>
              <a:rPr lang="fr-CA" dirty="0" smtClean="0"/>
              <a:t>) puise généralement son matériel depuis plusieurs publications scientifiques.</a:t>
            </a:r>
          </a:p>
          <a:p>
            <a:pPr lvl="1"/>
            <a:r>
              <a:rPr lang="fr-CA" dirty="0" smtClean="0"/>
              <a:t>Présentation uniforme.</a:t>
            </a:r>
            <a:endParaRPr lang="fr-CA"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loud 29"/>
          <p:cNvSpPr/>
          <p:nvPr/>
        </p:nvSpPr>
        <p:spPr>
          <a:xfrm>
            <a:off x="428596" y="1857364"/>
            <a:ext cx="10572824" cy="5357850"/>
          </a:xfrm>
          <a:prstGeom prst="cloud">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le 1"/>
          <p:cNvSpPr>
            <a:spLocks noGrp="1"/>
          </p:cNvSpPr>
          <p:nvPr>
            <p:ph type="title"/>
          </p:nvPr>
        </p:nvSpPr>
        <p:spPr/>
        <p:txBody>
          <a:bodyPr>
            <a:normAutofit fontScale="90000"/>
          </a:bodyPr>
          <a:lstStyle/>
          <a:p>
            <a:r>
              <a:rPr lang="fr-CA" dirty="0" smtClean="0"/>
              <a:t>Cheminement typique d’une idée</a:t>
            </a:r>
            <a:endParaRPr lang="fr-CA" dirty="0"/>
          </a:p>
        </p:txBody>
      </p:sp>
      <p:sp>
        <p:nvSpPr>
          <p:cNvPr id="3" name="Footer Placeholder 2"/>
          <p:cNvSpPr>
            <a:spLocks noGrp="1"/>
          </p:cNvSpPr>
          <p:nvPr>
            <p:ph type="ftr" sz="quarter" idx="11"/>
          </p:nvPr>
        </p:nvSpPr>
        <p:spPr>
          <a:xfrm>
            <a:off x="38096" y="6492705"/>
            <a:ext cx="5421083" cy="365125"/>
          </a:xfrm>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42</a:t>
            </a:fld>
            <a:endParaRPr lang="fr-CA" noProof="0">
              <a:solidFill>
                <a:srgbClr val="FFFFFF"/>
              </a:solidFill>
            </a:endParaRPr>
          </a:p>
        </p:txBody>
      </p:sp>
      <p:pic>
        <p:nvPicPr>
          <p:cNvPr id="7" name="Picture 2" descr="C:\Users\ebeaudry\AppData\Local\Microsoft\Windows\Temporary Internet Files\Content.IE5\J5FDTYUT\MPj04422370000[1].jpg"/>
          <p:cNvPicPr>
            <a:picLocks noChangeAspect="1" noChangeArrowheads="1"/>
          </p:cNvPicPr>
          <p:nvPr/>
        </p:nvPicPr>
        <p:blipFill>
          <a:blip r:embed="rId2" cstate="print"/>
          <a:srcRect/>
          <a:stretch>
            <a:fillRect/>
          </a:stretch>
        </p:blipFill>
        <p:spPr bwMode="auto">
          <a:xfrm>
            <a:off x="285720" y="2559602"/>
            <a:ext cx="1085498" cy="1428760"/>
          </a:xfrm>
          <a:prstGeom prst="rect">
            <a:avLst/>
          </a:prstGeom>
          <a:noFill/>
        </p:spPr>
      </p:pic>
      <p:sp>
        <p:nvSpPr>
          <p:cNvPr id="8" name="TextBox 7"/>
          <p:cNvSpPr txBox="1"/>
          <p:nvPr/>
        </p:nvSpPr>
        <p:spPr>
          <a:xfrm>
            <a:off x="500034" y="4059800"/>
            <a:ext cx="593432" cy="369332"/>
          </a:xfrm>
          <a:prstGeom prst="rect">
            <a:avLst/>
          </a:prstGeom>
          <a:noFill/>
        </p:spPr>
        <p:txBody>
          <a:bodyPr wrap="none" rtlCol="0">
            <a:spAutoFit/>
          </a:bodyPr>
          <a:lstStyle/>
          <a:p>
            <a:r>
              <a:rPr lang="fr-CA" b="1" dirty="0" smtClean="0"/>
              <a:t>Idée</a:t>
            </a:r>
            <a:endParaRPr lang="fr-CA" b="1" dirty="0"/>
          </a:p>
        </p:txBody>
      </p:sp>
      <p:sp>
        <p:nvSpPr>
          <p:cNvPr id="9" name="Right Arrow 8"/>
          <p:cNvSpPr/>
          <p:nvPr/>
        </p:nvSpPr>
        <p:spPr>
          <a:xfrm>
            <a:off x="1357290" y="3131106"/>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 name="Picture 3" descr="C:\Users\ebeaudry\AppData\Local\Microsoft\Windows\Temporary Internet Files\Content.IE5\R4QKIJ52\MCj02382860000[1].wmf"/>
          <p:cNvPicPr>
            <a:picLocks noChangeAspect="1" noChangeArrowheads="1"/>
          </p:cNvPicPr>
          <p:nvPr/>
        </p:nvPicPr>
        <p:blipFill>
          <a:blip r:embed="rId3" cstate="print"/>
          <a:srcRect/>
          <a:stretch>
            <a:fillRect/>
          </a:stretch>
        </p:blipFill>
        <p:spPr bwMode="auto">
          <a:xfrm>
            <a:off x="1857356" y="2631041"/>
            <a:ext cx="1628147" cy="1214445"/>
          </a:xfrm>
          <a:prstGeom prst="rect">
            <a:avLst/>
          </a:prstGeom>
          <a:noFill/>
        </p:spPr>
      </p:pic>
      <p:sp>
        <p:nvSpPr>
          <p:cNvPr id="11" name="TextBox 10"/>
          <p:cNvSpPr txBox="1"/>
          <p:nvPr/>
        </p:nvSpPr>
        <p:spPr>
          <a:xfrm>
            <a:off x="1714996" y="3916924"/>
            <a:ext cx="1841979" cy="369332"/>
          </a:xfrm>
          <a:prstGeom prst="rect">
            <a:avLst/>
          </a:prstGeom>
          <a:noFill/>
        </p:spPr>
        <p:txBody>
          <a:bodyPr wrap="none" rtlCol="0">
            <a:spAutoFit/>
          </a:bodyPr>
          <a:lstStyle/>
          <a:p>
            <a:pPr algn="ctr"/>
            <a:r>
              <a:rPr lang="fr-CA" b="1" dirty="0" smtClean="0"/>
              <a:t>Expérimentations</a:t>
            </a:r>
          </a:p>
        </p:txBody>
      </p:sp>
      <p:sp>
        <p:nvSpPr>
          <p:cNvPr id="12" name="Right Arrow 11"/>
          <p:cNvSpPr/>
          <p:nvPr/>
        </p:nvSpPr>
        <p:spPr>
          <a:xfrm>
            <a:off x="3500430" y="3131106"/>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Right Arrow 12"/>
          <p:cNvSpPr/>
          <p:nvPr/>
        </p:nvSpPr>
        <p:spPr>
          <a:xfrm>
            <a:off x="5357818" y="3131106"/>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Folded Corner 13"/>
          <p:cNvSpPr/>
          <p:nvPr/>
        </p:nvSpPr>
        <p:spPr>
          <a:xfrm>
            <a:off x="4071934" y="2631040"/>
            <a:ext cx="1214446" cy="1571636"/>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algn="ctr"/>
            <a:endParaRPr lang="fr-CA" dirty="0"/>
          </a:p>
        </p:txBody>
      </p:sp>
      <p:sp>
        <p:nvSpPr>
          <p:cNvPr id="15" name="TextBox 14"/>
          <p:cNvSpPr txBox="1"/>
          <p:nvPr/>
        </p:nvSpPr>
        <p:spPr>
          <a:xfrm>
            <a:off x="3994164" y="2631040"/>
            <a:ext cx="1369924" cy="1323439"/>
          </a:xfrm>
          <a:prstGeom prst="rect">
            <a:avLst/>
          </a:prstGeom>
          <a:noFill/>
        </p:spPr>
        <p:txBody>
          <a:bodyPr wrap="square" rtlCol="0">
            <a:spAutoFit/>
          </a:bodyPr>
          <a:lstStyle/>
          <a:p>
            <a:pPr algn="ctr"/>
            <a:r>
              <a:rPr lang="fr-CA" sz="1600" dirty="0" smtClean="0"/>
              <a:t>Article</a:t>
            </a:r>
          </a:p>
          <a:p>
            <a:pPr algn="ctr"/>
            <a:r>
              <a:rPr lang="fr-CA" sz="1600" dirty="0" smtClean="0"/>
              <a:t>Scientifique</a:t>
            </a:r>
          </a:p>
          <a:p>
            <a:pPr algn="ctr"/>
            <a:r>
              <a:rPr lang="fr-CA" sz="1600" dirty="0" smtClean="0"/>
              <a:t>dans un séminaire ou </a:t>
            </a:r>
            <a:r>
              <a:rPr lang="fr-CA" sz="1600" b="1" dirty="0" smtClean="0"/>
              <a:t>Workshop</a:t>
            </a:r>
          </a:p>
        </p:txBody>
      </p:sp>
      <p:sp>
        <p:nvSpPr>
          <p:cNvPr id="17" name="Rounded Rectangle 16"/>
          <p:cNvSpPr/>
          <p:nvPr/>
        </p:nvSpPr>
        <p:spPr>
          <a:xfrm>
            <a:off x="6000760" y="2857496"/>
            <a:ext cx="2000264"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Discussion: nouvelles idées, nouvelles pistes, raffinement, …</a:t>
            </a:r>
            <a:endParaRPr lang="fr-CA" dirty="0"/>
          </a:p>
        </p:txBody>
      </p:sp>
      <p:sp>
        <p:nvSpPr>
          <p:cNvPr id="18" name="Bent-Up Arrow 17"/>
          <p:cNvSpPr/>
          <p:nvPr/>
        </p:nvSpPr>
        <p:spPr>
          <a:xfrm rot="10800000">
            <a:off x="2571736" y="1714488"/>
            <a:ext cx="4143404" cy="78581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p:cNvSpPr/>
          <p:nvPr/>
        </p:nvSpPr>
        <p:spPr>
          <a:xfrm>
            <a:off x="6715140" y="1714488"/>
            <a:ext cx="21431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1" name="Right Arrow 20"/>
          <p:cNvSpPr/>
          <p:nvPr/>
        </p:nvSpPr>
        <p:spPr>
          <a:xfrm rot="7255864">
            <a:off x="1437844" y="4393413"/>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2" name="Right Arrow 21"/>
          <p:cNvSpPr/>
          <p:nvPr/>
        </p:nvSpPr>
        <p:spPr>
          <a:xfrm>
            <a:off x="1857387" y="5500702"/>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3" name="Folded Corner 22"/>
          <p:cNvSpPr/>
          <p:nvPr/>
        </p:nvSpPr>
        <p:spPr>
          <a:xfrm>
            <a:off x="571503" y="5000636"/>
            <a:ext cx="1214446" cy="1571636"/>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algn="ctr"/>
            <a:endParaRPr lang="fr-CA" dirty="0"/>
          </a:p>
        </p:txBody>
      </p:sp>
      <p:sp>
        <p:nvSpPr>
          <p:cNvPr id="24" name="TextBox 23"/>
          <p:cNvSpPr txBox="1"/>
          <p:nvPr/>
        </p:nvSpPr>
        <p:spPr>
          <a:xfrm>
            <a:off x="521694" y="5000636"/>
            <a:ext cx="1314002" cy="1323439"/>
          </a:xfrm>
          <a:prstGeom prst="rect">
            <a:avLst/>
          </a:prstGeom>
          <a:noFill/>
        </p:spPr>
        <p:txBody>
          <a:bodyPr wrap="square" rtlCol="0">
            <a:spAutoFit/>
          </a:bodyPr>
          <a:lstStyle/>
          <a:p>
            <a:pPr algn="ctr"/>
            <a:r>
              <a:rPr lang="fr-CA" sz="1600" dirty="0" smtClean="0"/>
              <a:t>Article</a:t>
            </a:r>
          </a:p>
          <a:p>
            <a:pPr algn="ctr"/>
            <a:r>
              <a:rPr lang="fr-CA" sz="1600" dirty="0" smtClean="0"/>
              <a:t>Scientifique</a:t>
            </a:r>
          </a:p>
          <a:p>
            <a:pPr algn="ctr"/>
            <a:r>
              <a:rPr lang="fr-CA" sz="1600" dirty="0" smtClean="0"/>
              <a:t>dans une </a:t>
            </a:r>
            <a:r>
              <a:rPr lang="fr-CA" sz="1600" b="1" dirty="0" smtClean="0"/>
              <a:t>conférence</a:t>
            </a:r>
          </a:p>
          <a:p>
            <a:pPr algn="ctr"/>
            <a:r>
              <a:rPr lang="fr-CA" sz="1600" b="1" dirty="0" smtClean="0"/>
              <a:t>scientifique</a:t>
            </a:r>
          </a:p>
        </p:txBody>
      </p:sp>
      <p:sp>
        <p:nvSpPr>
          <p:cNvPr id="25" name="Rounded Rectangle 24"/>
          <p:cNvSpPr/>
          <p:nvPr/>
        </p:nvSpPr>
        <p:spPr>
          <a:xfrm>
            <a:off x="2428860" y="5013176"/>
            <a:ext cx="1643074" cy="13322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t>Acceptation de l’idée par la communauté scientifique </a:t>
            </a:r>
            <a:endParaRPr lang="fr-CA" dirty="0"/>
          </a:p>
        </p:txBody>
      </p:sp>
      <p:sp>
        <p:nvSpPr>
          <p:cNvPr id="26" name="Right Arrow 25"/>
          <p:cNvSpPr/>
          <p:nvPr/>
        </p:nvSpPr>
        <p:spPr>
          <a:xfrm>
            <a:off x="4214841" y="5572140"/>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8" name="Folded Corner 27"/>
          <p:cNvSpPr/>
          <p:nvPr/>
        </p:nvSpPr>
        <p:spPr>
          <a:xfrm>
            <a:off x="4786314" y="5000636"/>
            <a:ext cx="1214446" cy="1571636"/>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algn="ctr"/>
            <a:endParaRPr lang="fr-CA" dirty="0"/>
          </a:p>
        </p:txBody>
      </p:sp>
      <p:sp>
        <p:nvSpPr>
          <p:cNvPr id="29" name="TextBox 28"/>
          <p:cNvSpPr txBox="1"/>
          <p:nvPr/>
        </p:nvSpPr>
        <p:spPr>
          <a:xfrm>
            <a:off x="4702844" y="5000636"/>
            <a:ext cx="1381324" cy="1323439"/>
          </a:xfrm>
          <a:prstGeom prst="rect">
            <a:avLst/>
          </a:prstGeom>
          <a:noFill/>
        </p:spPr>
        <p:txBody>
          <a:bodyPr wrap="square" rtlCol="0">
            <a:spAutoFit/>
          </a:bodyPr>
          <a:lstStyle/>
          <a:p>
            <a:pPr algn="ctr"/>
            <a:r>
              <a:rPr lang="fr-CA" sz="1600" dirty="0" smtClean="0"/>
              <a:t>Article</a:t>
            </a:r>
          </a:p>
          <a:p>
            <a:pPr algn="ctr"/>
            <a:r>
              <a:rPr lang="fr-CA" sz="1600" dirty="0" smtClean="0"/>
              <a:t>Scientifique</a:t>
            </a:r>
          </a:p>
          <a:p>
            <a:pPr algn="ctr"/>
            <a:r>
              <a:rPr lang="fr-CA" sz="1600" dirty="0" smtClean="0"/>
              <a:t>dans un </a:t>
            </a:r>
            <a:r>
              <a:rPr lang="fr-CA" sz="1600" b="1" dirty="0" smtClean="0"/>
              <a:t>Journal scientifique</a:t>
            </a:r>
          </a:p>
        </p:txBody>
      </p:sp>
      <p:sp>
        <p:nvSpPr>
          <p:cNvPr id="35" name="Right Arrow 34"/>
          <p:cNvSpPr/>
          <p:nvPr/>
        </p:nvSpPr>
        <p:spPr>
          <a:xfrm>
            <a:off x="6215105" y="5572140"/>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6" name="Folded Corner 35"/>
          <p:cNvSpPr/>
          <p:nvPr/>
        </p:nvSpPr>
        <p:spPr>
          <a:xfrm>
            <a:off x="6786578" y="5000636"/>
            <a:ext cx="1643074" cy="1571636"/>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algn="ctr"/>
            <a:endParaRPr lang="fr-CA" dirty="0"/>
          </a:p>
        </p:txBody>
      </p:sp>
      <p:sp>
        <p:nvSpPr>
          <p:cNvPr id="37" name="TextBox 36"/>
          <p:cNvSpPr txBox="1"/>
          <p:nvPr/>
        </p:nvSpPr>
        <p:spPr>
          <a:xfrm>
            <a:off x="6684897" y="5000636"/>
            <a:ext cx="1703528" cy="1569660"/>
          </a:xfrm>
          <a:prstGeom prst="rect">
            <a:avLst/>
          </a:prstGeom>
          <a:noFill/>
        </p:spPr>
        <p:txBody>
          <a:bodyPr wrap="square" rtlCol="0">
            <a:spAutoFit/>
          </a:bodyPr>
          <a:lstStyle/>
          <a:p>
            <a:pPr algn="ctr"/>
            <a:r>
              <a:rPr lang="fr-CA" sz="1600" dirty="0" smtClean="0"/>
              <a:t>Intégration des nouvelles connaissances dans un livre de référence (</a:t>
            </a:r>
            <a:r>
              <a:rPr lang="fr-CA" sz="1600" dirty="0" err="1" smtClean="0"/>
              <a:t>TextBook</a:t>
            </a:r>
            <a:r>
              <a:rPr lang="fr-CA" sz="1600" dirty="0" smtClean="0"/>
              <a:t>)</a:t>
            </a:r>
            <a:endParaRPr lang="fr-CA" sz="1600" b="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sz="3600" dirty="0" smtClean="0"/>
              <a:t>Appel aux contributions (</a:t>
            </a:r>
            <a:r>
              <a:rPr lang="fr-CA" sz="3600" i="1" dirty="0" smtClean="0"/>
              <a:t>Call for </a:t>
            </a:r>
            <a:r>
              <a:rPr lang="fr-CA" sz="3600" i="1" dirty="0" err="1" smtClean="0"/>
              <a:t>papers</a:t>
            </a:r>
            <a:r>
              <a:rPr lang="fr-CA" sz="3600" dirty="0" smtClean="0"/>
              <a:t>)</a:t>
            </a:r>
            <a:endParaRPr lang="fr-CA" sz="3600" dirty="0"/>
          </a:p>
        </p:txBody>
      </p:sp>
      <p:sp>
        <p:nvSpPr>
          <p:cNvPr id="3" name="Espace réservé du pied de page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noProof="0" smtClean="0"/>
              <a:pPr/>
              <a:t>43</a:t>
            </a:fld>
            <a:endParaRPr lang="fr-CA" noProof="0">
              <a:solidFill>
                <a:srgbClr val="FFFFFF"/>
              </a:solidFill>
            </a:endParaRPr>
          </a:p>
        </p:txBody>
      </p:sp>
      <p:sp>
        <p:nvSpPr>
          <p:cNvPr id="5" name="Espace réservé du contenu 4"/>
          <p:cNvSpPr>
            <a:spLocks noGrp="1"/>
          </p:cNvSpPr>
          <p:nvPr>
            <p:ph sz="quarter" idx="1"/>
          </p:nvPr>
        </p:nvSpPr>
        <p:spPr/>
        <p:txBody>
          <a:bodyPr/>
          <a:lstStyle/>
          <a:p>
            <a:r>
              <a:rPr lang="fr-CA" dirty="0" smtClean="0"/>
              <a:t>Lisez très attentivement cet appel afin d’être certain que vous soumettez au bon endroit.</a:t>
            </a:r>
          </a:p>
          <a:p>
            <a:r>
              <a:rPr lang="fr-CA" dirty="0" smtClean="0"/>
              <a:t>Suivez bien les instructions.</a:t>
            </a:r>
          </a:p>
          <a:p>
            <a:r>
              <a:rPr lang="fr-CA" dirty="0" smtClean="0"/>
              <a:t>Voir exemples.</a:t>
            </a:r>
            <a:endParaRPr lang="fr-CA"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CA" dirty="0" smtClean="0"/>
              <a:t>Où publier (1)</a:t>
            </a:r>
            <a:endParaRPr lang="fr-CA" dirty="0"/>
          </a:p>
        </p:txBody>
      </p:sp>
      <p:sp>
        <p:nvSpPr>
          <p:cNvPr id="5" name="Footer Placeholder 4"/>
          <p:cNvSpPr>
            <a:spLocks noGrp="1"/>
          </p:cNvSpPr>
          <p:nvPr>
            <p:ph type="ftr" sz="quarter" idx="11"/>
          </p:nvPr>
        </p:nvSpPr>
        <p:spPr/>
        <p:txBody>
          <a:bodyPr/>
          <a:lstStyle/>
          <a:p>
            <a:r>
              <a:rPr lang="fr-FR" smtClean="0"/>
              <a:t>IFT 821 / Rédiger et publier un article scientifique (Été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lgn="ctr"/>
            <a:fld id="{1AD93096-5B34-4342-9326-69289CEAE4C2}" type="slidenum">
              <a:rPr lang="en-US" smtClean="0"/>
              <a:pPr algn="ctr"/>
              <a:t>44</a:t>
            </a:fld>
            <a:endParaRPr lang="en-US" sz="2400" dirty="0">
              <a:solidFill>
                <a:srgbClr val="FFFFFF"/>
              </a:solidFill>
            </a:endParaRPr>
          </a:p>
        </p:txBody>
      </p:sp>
      <p:sp>
        <p:nvSpPr>
          <p:cNvPr id="7" name="Content Placeholder 6"/>
          <p:cNvSpPr>
            <a:spLocks noGrp="1"/>
          </p:cNvSpPr>
          <p:nvPr>
            <p:ph sz="quarter" idx="1"/>
          </p:nvPr>
        </p:nvSpPr>
        <p:spPr/>
        <p:txBody>
          <a:bodyPr>
            <a:normAutofit fontScale="77500" lnSpcReduction="20000"/>
          </a:bodyPr>
          <a:lstStyle/>
          <a:p>
            <a:r>
              <a:rPr lang="fr-CA" dirty="0" smtClean="0"/>
              <a:t>À partir de votre revue de littérature, listez les conférences et journaux.</a:t>
            </a:r>
          </a:p>
          <a:p>
            <a:pPr lvl="1"/>
            <a:r>
              <a:rPr lang="fr-CA" dirty="0" smtClean="0"/>
              <a:t>Cherchez sur : vos ressources aux bibliothèques, </a:t>
            </a:r>
            <a:r>
              <a:rPr lang="fr-CA" dirty="0" err="1" smtClean="0"/>
              <a:t>CiteSeer</a:t>
            </a:r>
            <a:r>
              <a:rPr lang="fr-CA" dirty="0" smtClean="0"/>
              <a:t>, Google </a:t>
            </a:r>
            <a:r>
              <a:rPr lang="fr-CA" dirty="0" err="1" smtClean="0"/>
              <a:t>Scholar</a:t>
            </a:r>
            <a:r>
              <a:rPr lang="fr-CA" dirty="0" smtClean="0"/>
              <a:t>, IEEE Explore, Microsoft </a:t>
            </a:r>
            <a:r>
              <a:rPr lang="fr-CA" dirty="0" err="1" smtClean="0"/>
              <a:t>Academic</a:t>
            </a:r>
            <a:r>
              <a:rPr lang="fr-CA" dirty="0" smtClean="0"/>
              <a:t> </a:t>
            </a:r>
            <a:r>
              <a:rPr lang="fr-CA" dirty="0" err="1" smtClean="0"/>
              <a:t>Search</a:t>
            </a:r>
            <a:r>
              <a:rPr lang="fr-CA" dirty="0" smtClean="0"/>
              <a:t>, etc.</a:t>
            </a:r>
          </a:p>
          <a:p>
            <a:r>
              <a:rPr lang="fr-CA" dirty="0" smtClean="0"/>
              <a:t>Faites valider la liste par votre directeur de recherche.</a:t>
            </a:r>
          </a:p>
          <a:p>
            <a:pPr lvl="1"/>
            <a:r>
              <a:rPr lang="fr-CA" dirty="0" smtClean="0"/>
              <a:t>Ce dernier pourra la compléter.</a:t>
            </a:r>
          </a:p>
          <a:p>
            <a:r>
              <a:rPr lang="fr-CA" dirty="0" smtClean="0"/>
              <a:t>Triez par ordre d’importance:</a:t>
            </a:r>
          </a:p>
          <a:p>
            <a:pPr lvl="1"/>
            <a:r>
              <a:rPr lang="fr-CA" dirty="0" smtClean="0"/>
              <a:t>Réputation et prestige.</a:t>
            </a:r>
          </a:p>
          <a:p>
            <a:pPr lvl="2"/>
            <a:r>
              <a:rPr lang="fr-CA" dirty="0" smtClean="0"/>
              <a:t>Facteur d’impact (ex d’indices: nombre de citation/an).</a:t>
            </a:r>
          </a:p>
          <a:p>
            <a:pPr lvl="2"/>
            <a:r>
              <a:rPr lang="fr-CA" dirty="0" smtClean="0"/>
              <a:t>Taux d’acceptation.</a:t>
            </a:r>
          </a:p>
          <a:p>
            <a:pPr lvl="1"/>
            <a:r>
              <a:rPr lang="fr-CA" dirty="0" smtClean="0"/>
              <a:t>Public cible (théorique, application, vulgarisation, etc.).</a:t>
            </a:r>
          </a:p>
          <a:p>
            <a:r>
              <a:rPr lang="fr-CA" dirty="0" smtClean="0"/>
              <a:t>Planifiez vos publications.</a:t>
            </a:r>
          </a:p>
          <a:p>
            <a:pPr lvl="1"/>
            <a:r>
              <a:rPr lang="fr-CA" dirty="0" smtClean="0"/>
              <a:t>Notez les dates de soumissions aux conférences.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Où publier (2)</a:t>
            </a:r>
            <a:endParaRPr lang="fr-FR" dirty="0"/>
          </a:p>
        </p:txBody>
      </p:sp>
      <p:sp>
        <p:nvSpPr>
          <p:cNvPr id="3" name="Espace réservé du pied de page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noProof="0" smtClean="0"/>
              <a:pPr/>
              <a:t>45</a:t>
            </a:fld>
            <a:endParaRPr lang="fr-CA" noProof="0">
              <a:solidFill>
                <a:srgbClr val="FFFFFF"/>
              </a:solidFill>
            </a:endParaRPr>
          </a:p>
        </p:txBody>
      </p:sp>
      <p:sp>
        <p:nvSpPr>
          <p:cNvPr id="5" name="Espace réservé du contenu 4"/>
          <p:cNvSpPr>
            <a:spLocks noGrp="1"/>
          </p:cNvSpPr>
          <p:nvPr>
            <p:ph sz="quarter" idx="1"/>
          </p:nvPr>
        </p:nvSpPr>
        <p:spPr/>
        <p:txBody>
          <a:bodyPr>
            <a:normAutofit fontScale="92500" lnSpcReduction="20000"/>
          </a:bodyPr>
          <a:lstStyle/>
          <a:p>
            <a:r>
              <a:rPr lang="fr-FR" dirty="0" smtClean="0"/>
              <a:t>« Valeur » des publications</a:t>
            </a:r>
          </a:p>
          <a:p>
            <a:pPr lvl="1"/>
            <a:r>
              <a:rPr lang="fr-FR" dirty="0" smtClean="0"/>
              <a:t>Varie d’une discipline à l’autre.</a:t>
            </a:r>
          </a:p>
          <a:p>
            <a:r>
              <a:rPr lang="fr-FR" dirty="0" smtClean="0"/>
              <a:t>En sciences en général</a:t>
            </a:r>
          </a:p>
          <a:p>
            <a:pPr lvl="1"/>
            <a:r>
              <a:rPr lang="fr-FR" dirty="0" smtClean="0"/>
              <a:t>Les journaux ont une plus grande valeur que les conférences.</a:t>
            </a:r>
          </a:p>
          <a:p>
            <a:r>
              <a:rPr lang="fr-FR" dirty="0" smtClean="0"/>
              <a:t>En informatique, et tout particulièrement en IA :</a:t>
            </a:r>
          </a:p>
          <a:p>
            <a:pPr lvl="1"/>
            <a:r>
              <a:rPr lang="fr-FR" dirty="0" smtClean="0"/>
              <a:t>Les grandes conférences ont une valeur quasi équivalente aux grands journaux et souvent plus grandes que les journaux de 2</a:t>
            </a:r>
            <a:r>
              <a:rPr lang="fr-FR" baseline="30000" dirty="0" smtClean="0"/>
              <a:t>e</a:t>
            </a:r>
            <a:r>
              <a:rPr lang="fr-FR" dirty="0" smtClean="0"/>
              <a:t> rang.</a:t>
            </a:r>
          </a:p>
          <a:p>
            <a:r>
              <a:rPr lang="fr-FR" dirty="0" smtClean="0"/>
              <a:t>Regarder les membres du « </a:t>
            </a:r>
            <a:r>
              <a:rPr lang="fr-FR" i="1" dirty="0" err="1" smtClean="0"/>
              <a:t>editorial</a:t>
            </a:r>
            <a:r>
              <a:rPr lang="fr-FR" i="1" dirty="0" smtClean="0"/>
              <a:t> </a:t>
            </a:r>
            <a:r>
              <a:rPr lang="fr-FR" i="1" dirty="0" err="1" smtClean="0"/>
              <a:t>board</a:t>
            </a:r>
            <a:r>
              <a:rPr lang="fr-FR" dirty="0" smtClean="0"/>
              <a:t> » pour juger de la qualité du processus de révision par des pairs.</a:t>
            </a:r>
          </a:p>
          <a:p>
            <a:pPr lvl="1"/>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Processus typique d’une publication à une conférence</a:t>
            </a:r>
            <a:endParaRPr lang="fr-CA" dirty="0"/>
          </a:p>
        </p:txBody>
      </p:sp>
      <p:sp>
        <p:nvSpPr>
          <p:cNvPr id="3" name="Footer Placeholder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46</a:t>
            </a:fld>
            <a:endParaRPr lang="fr-CA" noProof="0">
              <a:solidFill>
                <a:srgbClr val="FFFFFF"/>
              </a:solidFill>
            </a:endParaRPr>
          </a:p>
        </p:txBody>
      </p:sp>
      <p:graphicFrame>
        <p:nvGraphicFramePr>
          <p:cNvPr id="6" name="Content Placeholder 5"/>
          <p:cNvGraphicFramePr>
            <a:graphicFrameLocks noGrp="1"/>
          </p:cNvGraphicFramePr>
          <p:nvPr>
            <p:ph sz="quarter" idx="1"/>
          </p:nvPr>
        </p:nvGraphicFramePr>
        <p:xfrm>
          <a:off x="71438" y="1600200"/>
          <a:ext cx="9001156" cy="1971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5"/>
          <p:cNvGraphicFramePr>
            <a:graphicFrameLocks/>
          </p:cNvGraphicFramePr>
          <p:nvPr/>
        </p:nvGraphicFramePr>
        <p:xfrm>
          <a:off x="71438" y="3143248"/>
          <a:ext cx="9001156" cy="1714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p:cNvGraphicFramePr>
            <a:graphicFrameLocks/>
          </p:cNvGraphicFramePr>
          <p:nvPr/>
        </p:nvGraphicFramePr>
        <p:xfrm>
          <a:off x="71406" y="4572008"/>
          <a:ext cx="9001156" cy="17145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Propriété intellectuelle</a:t>
            </a:r>
            <a:endParaRPr lang="fr-CA" dirty="0"/>
          </a:p>
        </p:txBody>
      </p:sp>
      <p:sp>
        <p:nvSpPr>
          <p:cNvPr id="3" name="Espace réservé du pied de page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noProof="0" smtClean="0"/>
              <a:pPr/>
              <a:t>47</a:t>
            </a:fld>
            <a:endParaRPr lang="fr-CA" noProof="0">
              <a:solidFill>
                <a:srgbClr val="FFFFFF"/>
              </a:solidFill>
            </a:endParaRPr>
          </a:p>
        </p:txBody>
      </p:sp>
      <p:sp>
        <p:nvSpPr>
          <p:cNvPr id="5" name="Espace réservé du contenu 4"/>
          <p:cNvSpPr>
            <a:spLocks noGrp="1"/>
          </p:cNvSpPr>
          <p:nvPr>
            <p:ph sz="quarter" idx="1"/>
          </p:nvPr>
        </p:nvSpPr>
        <p:spPr/>
        <p:txBody>
          <a:bodyPr/>
          <a:lstStyle/>
          <a:p>
            <a:r>
              <a:rPr lang="fr-CA" dirty="0" smtClean="0"/>
              <a:t>Plusieurs conférences et journaux exigent le transfert des droits de reproduction (</a:t>
            </a:r>
            <a:r>
              <a:rPr lang="fr-CA" i="1" dirty="0" smtClean="0"/>
              <a:t>copyright</a:t>
            </a:r>
            <a:r>
              <a:rPr lang="fr-CA" dirty="0" smtClean="0"/>
              <a:t>)</a:t>
            </a:r>
          </a:p>
          <a:p>
            <a:pPr lvl="1"/>
            <a:r>
              <a:rPr lang="fr-CA" dirty="0" smtClean="0"/>
              <a:t>Donc, l’article peut ne plus vous appartenir.</a:t>
            </a:r>
          </a:p>
          <a:p>
            <a:pPr lvl="1"/>
            <a:r>
              <a:rPr lang="fr-CA" dirty="0" smtClean="0"/>
              <a:t>Il se peut que vous ne puissiez pas rendre disponible votre propre article sur votre site web personnel.</a:t>
            </a:r>
          </a:p>
          <a:p>
            <a:pPr lvl="1"/>
            <a:r>
              <a:rPr lang="fr-CA" dirty="0" smtClean="0"/>
              <a:t>Vous gardez cependant certains droits moraux, comme la reconnaissance d’être auteur et d’avoir réalisé le travail. C’est ce qui compte!</a:t>
            </a:r>
          </a:p>
          <a:p>
            <a:pPr>
              <a:buNone/>
            </a:pPr>
            <a:endParaRPr lang="fr-CA"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Auteurs</a:t>
            </a:r>
            <a:endParaRPr lang="fr-CA" dirty="0"/>
          </a:p>
        </p:txBody>
      </p:sp>
      <p:sp>
        <p:nvSpPr>
          <p:cNvPr id="3" name="Espace réservé du pied de page 2"/>
          <p:cNvSpPr>
            <a:spLocks noGrp="1"/>
          </p:cNvSpPr>
          <p:nvPr>
            <p:ph type="ftr" sz="quarter" idx="11"/>
          </p:nvPr>
        </p:nvSpPr>
        <p:spPr/>
        <p:txBody>
          <a:bodyPr/>
          <a:lstStyle/>
          <a:p>
            <a:r>
              <a:rPr lang="fr-FR" noProof="0" smtClean="0"/>
              <a:t>IFT 821 / Rédiger et publier un article scientifique (Été 2011)</a:t>
            </a:r>
            <a:endParaRPr lang="fr-CA" noProof="0"/>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fr-CA" noProof="0" smtClean="0"/>
              <a:pPr/>
              <a:t>48</a:t>
            </a:fld>
            <a:endParaRPr lang="fr-CA" noProof="0">
              <a:solidFill>
                <a:srgbClr val="FFFFFF"/>
              </a:solidFill>
            </a:endParaRPr>
          </a:p>
        </p:txBody>
      </p:sp>
      <p:sp>
        <p:nvSpPr>
          <p:cNvPr id="5" name="Espace réservé du contenu 4"/>
          <p:cNvSpPr>
            <a:spLocks noGrp="1"/>
          </p:cNvSpPr>
          <p:nvPr>
            <p:ph sz="quarter" idx="1"/>
          </p:nvPr>
        </p:nvSpPr>
        <p:spPr>
          <a:xfrm>
            <a:off x="612648" y="1600200"/>
            <a:ext cx="8153400" cy="4800600"/>
          </a:xfrm>
        </p:spPr>
        <p:txBody>
          <a:bodyPr>
            <a:normAutofit lnSpcReduction="10000"/>
          </a:bodyPr>
          <a:lstStyle/>
          <a:p>
            <a:r>
              <a:rPr lang="fr-CA" dirty="0" smtClean="0"/>
              <a:t>Qui doit figurer comme auteurs?</a:t>
            </a:r>
          </a:p>
          <a:p>
            <a:pPr lvl="1"/>
            <a:r>
              <a:rPr lang="fr-CA" dirty="0" smtClean="0"/>
              <a:t>Chaque auteur doit avoir participé à l’élaboration des idées et à la rédaction.</a:t>
            </a:r>
          </a:p>
          <a:p>
            <a:pPr lvl="1"/>
            <a:r>
              <a:rPr lang="fr-CA" dirty="0" smtClean="0"/>
              <a:t>Chaque auteur doit être en mesure de défendre l’article (en entier). Pas toujours le cas en pratique.</a:t>
            </a:r>
          </a:p>
          <a:p>
            <a:r>
              <a:rPr lang="fr-CA" dirty="0" smtClean="0"/>
              <a:t>Ordre de parution des auteurs.</a:t>
            </a:r>
          </a:p>
          <a:p>
            <a:pPr>
              <a:buNone/>
            </a:pPr>
            <a:r>
              <a:rPr lang="fr-CA" dirty="0" smtClean="0"/>
              <a:t>Politique de l’</a:t>
            </a:r>
            <a:r>
              <a:rPr lang="fr-CA" dirty="0" err="1" smtClean="0"/>
              <a:t>UdeS</a:t>
            </a:r>
            <a:r>
              <a:rPr lang="fr-CA" dirty="0" smtClean="0"/>
              <a:t> : </a:t>
            </a:r>
            <a:r>
              <a:rPr lang="fr-FR" sz="2162" dirty="0" smtClean="0">
                <a:hlinkClick r:id="rId2"/>
              </a:rPr>
              <a:t>http://www.usherbrooke.ca/etudes-superieures/encadrement/conditions-detudes/protection-de-la-propriete-intellectuelle/publications-scientifiques-et-droit-dauteur/</a:t>
            </a:r>
            <a:r>
              <a:rPr lang="fr-FR" sz="2162" dirty="0" smtClean="0"/>
              <a:t> </a:t>
            </a:r>
          </a:p>
          <a:p>
            <a:pPr>
              <a:buNone/>
            </a:pPr>
            <a:r>
              <a:rPr lang="fr-FR" sz="2162" dirty="0" smtClean="0"/>
              <a:t>Autre référence : </a:t>
            </a:r>
            <a:r>
              <a:rPr lang="fr-FR" sz="2162" dirty="0" smtClean="0">
                <a:hlinkClick r:id="rId3"/>
              </a:rPr>
              <a:t>http://aof.revues.org/index201.html#tocto2n8</a:t>
            </a:r>
            <a:r>
              <a:rPr lang="fr-FR" sz="2162" dirty="0" smtClean="0"/>
              <a:t> </a:t>
            </a:r>
            <a:endParaRPr lang="fr-CA"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fr-CA" dirty="0" smtClean="0"/>
              <a:t>Exercices dirigés en classe …</a:t>
            </a:r>
            <a:endParaRPr lang="fr-CA" dirty="0"/>
          </a:p>
        </p:txBody>
      </p:sp>
      <p:sp>
        <p:nvSpPr>
          <p:cNvPr id="6" name="Title 5"/>
          <p:cNvSpPr>
            <a:spLocks noGrp="1"/>
          </p:cNvSpPr>
          <p:nvPr>
            <p:ph type="title"/>
          </p:nvPr>
        </p:nvSpPr>
        <p:spPr/>
        <p:txBody>
          <a:bodyPr/>
          <a:lstStyle/>
          <a:p>
            <a:r>
              <a:rPr lang="fr-CA" dirty="0" smtClean="0"/>
              <a:t>Exercices</a:t>
            </a:r>
            <a:endParaRPr lang="fr-CA" dirty="0"/>
          </a:p>
        </p:txBody>
      </p:sp>
      <p:sp>
        <p:nvSpPr>
          <p:cNvPr id="4" name="Slide Number Placeholder 3"/>
          <p:cNvSpPr>
            <a:spLocks noGrp="1"/>
          </p:cNvSpPr>
          <p:nvPr>
            <p:ph type="sldNum" sz="quarter" idx="11"/>
          </p:nvPr>
        </p:nvSpPr>
        <p:spPr/>
        <p:txBody>
          <a:bodyPr>
            <a:normAutofit/>
          </a:bodyPr>
          <a:lstStyle/>
          <a:p>
            <a:fld id="{1AD93096-5B34-4342-9326-69289CEAE4C2}" type="slidenum">
              <a:rPr lang="fr-CA" noProof="0" smtClean="0"/>
              <a:pPr/>
              <a:t>49</a:t>
            </a:fld>
            <a:endParaRPr lang="fr-CA" noProof="0">
              <a:solidFill>
                <a:srgbClr val="FFFFFF"/>
              </a:solidFill>
            </a:endParaRPr>
          </a:p>
        </p:txBody>
      </p:sp>
      <p:sp>
        <p:nvSpPr>
          <p:cNvPr id="3" name="Footer Placeholder 2"/>
          <p:cNvSpPr>
            <a:spLocks noGrp="1"/>
          </p:cNvSpPr>
          <p:nvPr>
            <p:ph type="ftr" sz="quarter" idx="12"/>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Contribution à la science</a:t>
            </a:r>
            <a:endParaRPr lang="fr-CA" dirty="0"/>
          </a:p>
        </p:txBody>
      </p:sp>
      <p:sp>
        <p:nvSpPr>
          <p:cNvPr id="4" name="Rectangle 3"/>
          <p:cNvSpPr/>
          <p:nvPr/>
        </p:nvSpPr>
        <p:spPr>
          <a:xfrm>
            <a:off x="571472" y="4714884"/>
            <a:ext cx="7786742"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800" b="1" dirty="0" smtClean="0">
                <a:latin typeface="Calibri" pitchFamily="34" charset="0"/>
                <a:cs typeface="Times New Roman" pitchFamily="18" charset="0"/>
              </a:rPr>
              <a:t>« A research project has not contributed to science until its results have been reported in a paper, the observations in which are accompanied by complete recipes. » - </a:t>
            </a:r>
            <a:r>
              <a:rPr lang="fr-CA" sz="2800" b="1" dirty="0" smtClean="0">
                <a:latin typeface="Calibri" pitchFamily="34" charset="0"/>
                <a:cs typeface="Times New Roman" pitchFamily="18" charset="0"/>
              </a:rPr>
              <a:t>Michael Jay Katz</a:t>
            </a:r>
            <a:endParaRPr lang="en-US" sz="2800" b="1" dirty="0" smtClean="0">
              <a:latin typeface="Calibri" pitchFamily="34" charset="0"/>
              <a:cs typeface="Times New Roman" pitchFamily="18" charset="0"/>
            </a:endParaRPr>
          </a:p>
        </p:txBody>
      </p:sp>
      <p:sp>
        <p:nvSpPr>
          <p:cNvPr id="5" name="Cloud 4"/>
          <p:cNvSpPr/>
          <p:nvPr/>
        </p:nvSpPr>
        <p:spPr>
          <a:xfrm>
            <a:off x="5715040" y="2285992"/>
            <a:ext cx="1857388" cy="12858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b="1" dirty="0" smtClean="0"/>
              <a:t>Science</a:t>
            </a:r>
            <a:endParaRPr lang="fr-CA" sz="2400" b="1" dirty="0"/>
          </a:p>
        </p:txBody>
      </p:sp>
      <p:pic>
        <p:nvPicPr>
          <p:cNvPr id="1026" name="Picture 2" descr="C:\Users\ebeaudry\AppData\Local\Microsoft\Windows\Temporary Internet Files\Content.IE5\J5FDTYUT\MPj04422370000[1].jpg"/>
          <p:cNvPicPr>
            <a:picLocks noChangeAspect="1" noChangeArrowheads="1"/>
          </p:cNvPicPr>
          <p:nvPr/>
        </p:nvPicPr>
        <p:blipFill>
          <a:blip r:embed="rId2" cstate="print"/>
          <a:srcRect/>
          <a:stretch>
            <a:fillRect/>
          </a:stretch>
        </p:blipFill>
        <p:spPr bwMode="auto">
          <a:xfrm>
            <a:off x="71438" y="2143116"/>
            <a:ext cx="1085498" cy="1428760"/>
          </a:xfrm>
          <a:prstGeom prst="rect">
            <a:avLst/>
          </a:prstGeom>
          <a:noFill/>
        </p:spPr>
      </p:pic>
      <p:sp>
        <p:nvSpPr>
          <p:cNvPr id="7" name="TextBox 6"/>
          <p:cNvSpPr txBox="1"/>
          <p:nvPr/>
        </p:nvSpPr>
        <p:spPr>
          <a:xfrm>
            <a:off x="285752" y="3643314"/>
            <a:ext cx="593432" cy="369332"/>
          </a:xfrm>
          <a:prstGeom prst="rect">
            <a:avLst/>
          </a:prstGeom>
          <a:noFill/>
        </p:spPr>
        <p:txBody>
          <a:bodyPr wrap="none" rtlCol="0">
            <a:spAutoFit/>
          </a:bodyPr>
          <a:lstStyle/>
          <a:p>
            <a:r>
              <a:rPr lang="fr-CA" b="1" dirty="0" smtClean="0"/>
              <a:t>Idée</a:t>
            </a:r>
            <a:endParaRPr lang="fr-CA" b="1" dirty="0"/>
          </a:p>
        </p:txBody>
      </p:sp>
      <p:sp>
        <p:nvSpPr>
          <p:cNvPr id="8" name="Right Arrow 7"/>
          <p:cNvSpPr/>
          <p:nvPr/>
        </p:nvSpPr>
        <p:spPr>
          <a:xfrm>
            <a:off x="1143008" y="2714620"/>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27" name="Picture 3" descr="C:\Users\ebeaudry\AppData\Local\Microsoft\Windows\Temporary Internet Files\Content.IE5\R4QKIJ52\MCj02382860000[1].wmf"/>
          <p:cNvPicPr>
            <a:picLocks noChangeAspect="1" noChangeArrowheads="1"/>
          </p:cNvPicPr>
          <p:nvPr/>
        </p:nvPicPr>
        <p:blipFill>
          <a:blip r:embed="rId3" cstate="print"/>
          <a:srcRect/>
          <a:stretch>
            <a:fillRect/>
          </a:stretch>
        </p:blipFill>
        <p:spPr bwMode="auto">
          <a:xfrm>
            <a:off x="1643074" y="2214555"/>
            <a:ext cx="1628147" cy="1214445"/>
          </a:xfrm>
          <a:prstGeom prst="rect">
            <a:avLst/>
          </a:prstGeom>
          <a:noFill/>
        </p:spPr>
      </p:pic>
      <p:sp>
        <p:nvSpPr>
          <p:cNvPr id="10" name="TextBox 9"/>
          <p:cNvSpPr txBox="1"/>
          <p:nvPr/>
        </p:nvSpPr>
        <p:spPr>
          <a:xfrm>
            <a:off x="1874211" y="3500438"/>
            <a:ext cx="1094980" cy="646331"/>
          </a:xfrm>
          <a:prstGeom prst="rect">
            <a:avLst/>
          </a:prstGeom>
          <a:noFill/>
        </p:spPr>
        <p:txBody>
          <a:bodyPr wrap="none" rtlCol="0">
            <a:spAutoFit/>
          </a:bodyPr>
          <a:lstStyle/>
          <a:p>
            <a:pPr algn="ctr"/>
            <a:r>
              <a:rPr lang="fr-CA" b="1" dirty="0" smtClean="0"/>
              <a:t>Projet de</a:t>
            </a:r>
          </a:p>
          <a:p>
            <a:pPr algn="ctr"/>
            <a:r>
              <a:rPr lang="fr-CA" b="1" dirty="0" smtClean="0"/>
              <a:t>recherche</a:t>
            </a:r>
          </a:p>
        </p:txBody>
      </p:sp>
      <p:sp>
        <p:nvSpPr>
          <p:cNvPr id="11" name="Right Arrow 10"/>
          <p:cNvSpPr/>
          <p:nvPr/>
        </p:nvSpPr>
        <p:spPr>
          <a:xfrm>
            <a:off x="3286148" y="2714620"/>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Right Arrow 11"/>
          <p:cNvSpPr/>
          <p:nvPr/>
        </p:nvSpPr>
        <p:spPr>
          <a:xfrm>
            <a:off x="5143536" y="2714620"/>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Right Arrow 12"/>
          <p:cNvSpPr/>
          <p:nvPr/>
        </p:nvSpPr>
        <p:spPr>
          <a:xfrm>
            <a:off x="7643866" y="2714620"/>
            <a:ext cx="50006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Folded Corner 15"/>
          <p:cNvSpPr/>
          <p:nvPr/>
        </p:nvSpPr>
        <p:spPr>
          <a:xfrm>
            <a:off x="3857652" y="2214554"/>
            <a:ext cx="1214446" cy="1571636"/>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algn="ctr"/>
            <a:r>
              <a:rPr lang="fr-CA" sz="900" b="1" dirty="0" smtClean="0"/>
              <a:t>Planning </a:t>
            </a:r>
            <a:r>
              <a:rPr lang="fr-CA" sz="900" b="1" dirty="0" err="1" smtClean="0"/>
              <a:t>under</a:t>
            </a:r>
            <a:r>
              <a:rPr lang="fr-CA" sz="900" b="1" dirty="0" smtClean="0"/>
              <a:t> </a:t>
            </a:r>
            <a:r>
              <a:rPr lang="fr-CA" sz="900" b="1" dirty="0" err="1" smtClean="0"/>
              <a:t>Uncertainty</a:t>
            </a:r>
            <a:endParaRPr lang="fr-CA" sz="900" b="1" dirty="0" smtClean="0"/>
          </a:p>
          <a:p>
            <a:pPr algn="ctr"/>
            <a:r>
              <a:rPr lang="fr-CA" sz="800" dirty="0" smtClean="0"/>
              <a:t>É Beaudry &amp; F </a:t>
            </a:r>
            <a:r>
              <a:rPr lang="fr-CA" sz="800" dirty="0" err="1" smtClean="0"/>
              <a:t>Kabanza</a:t>
            </a:r>
            <a:endParaRPr lang="fr-CA" sz="800" dirty="0" smtClean="0"/>
          </a:p>
          <a:p>
            <a:pPr algn="ctr"/>
            <a:r>
              <a:rPr lang="fr-CA" sz="700" dirty="0" smtClean="0"/>
              <a:t>Université de Sherbrooke</a:t>
            </a:r>
          </a:p>
          <a:p>
            <a:pPr algn="ctr"/>
            <a:endParaRPr lang="fr-CA" sz="700" dirty="0" smtClean="0"/>
          </a:p>
          <a:p>
            <a:r>
              <a:rPr lang="en-US" sz="600" b="1" dirty="0" smtClean="0">
                <a:latin typeface="Times New Roman" pitchFamily="18" charset="0"/>
                <a:cs typeface="Times New Roman" pitchFamily="18" charset="0"/>
              </a:rPr>
              <a:t>Abstract</a:t>
            </a:r>
            <a:r>
              <a:rPr lang="en-US" sz="600" dirty="0" smtClean="0">
                <a:latin typeface="Times New Roman" pitchFamily="18" charset="0"/>
                <a:cs typeface="Times New Roman" pitchFamily="18" charset="0"/>
              </a:rPr>
              <a:t>.</a:t>
            </a:r>
            <a:r>
              <a:rPr lang="en-US" sz="600" i="1" dirty="0" smtClean="0">
                <a:latin typeface="Times New Roman" pitchFamily="18" charset="0"/>
                <a:cs typeface="Times New Roman" pitchFamily="18" charset="0"/>
              </a:rPr>
              <a:t> An interesting class of planning domains, including planning for daily activities of Mars rovers, involves achievement of goals with time constraints and concurrent actions with probabilistic durations. Current probabilistic approaches, which rely on a</a:t>
            </a:r>
            <a:endParaRPr lang="fr-CA" dirty="0"/>
          </a:p>
        </p:txBody>
      </p:sp>
      <p:pic>
        <p:nvPicPr>
          <p:cNvPr id="1029" name="Picture 5" descr="C:\Eric\Doctorat\Predoc\doc\rover3.jpg"/>
          <p:cNvPicPr>
            <a:picLocks noChangeAspect="1" noChangeArrowheads="1"/>
          </p:cNvPicPr>
          <p:nvPr/>
        </p:nvPicPr>
        <p:blipFill>
          <a:blip r:embed="rId4" cstate="print"/>
          <a:srcRect/>
          <a:stretch>
            <a:fillRect/>
          </a:stretch>
        </p:blipFill>
        <p:spPr bwMode="auto">
          <a:xfrm>
            <a:off x="8215404" y="2600372"/>
            <a:ext cx="857190" cy="685752"/>
          </a:xfrm>
          <a:prstGeom prst="rect">
            <a:avLst/>
          </a:prstGeom>
          <a:noFill/>
        </p:spPr>
      </p:pic>
      <p:sp>
        <p:nvSpPr>
          <p:cNvPr id="19" name="TextBox 18"/>
          <p:cNvSpPr txBox="1"/>
          <p:nvPr/>
        </p:nvSpPr>
        <p:spPr>
          <a:xfrm>
            <a:off x="3786182" y="3786190"/>
            <a:ext cx="1271502" cy="646331"/>
          </a:xfrm>
          <a:prstGeom prst="rect">
            <a:avLst/>
          </a:prstGeom>
          <a:noFill/>
        </p:spPr>
        <p:txBody>
          <a:bodyPr wrap="none" rtlCol="0">
            <a:spAutoFit/>
          </a:bodyPr>
          <a:lstStyle/>
          <a:p>
            <a:pPr algn="ctr"/>
            <a:r>
              <a:rPr lang="fr-CA" b="1" dirty="0" smtClean="0"/>
              <a:t>Article</a:t>
            </a:r>
          </a:p>
          <a:p>
            <a:pPr algn="ctr"/>
            <a:r>
              <a:rPr lang="fr-CA" b="1" dirty="0" smtClean="0"/>
              <a:t>scientifique</a:t>
            </a:r>
            <a:endParaRPr lang="fr-CA" b="1" dirty="0"/>
          </a:p>
        </p:txBody>
      </p:sp>
      <p:sp>
        <p:nvSpPr>
          <p:cNvPr id="20" name="TextBox 19"/>
          <p:cNvSpPr txBox="1"/>
          <p:nvPr/>
        </p:nvSpPr>
        <p:spPr>
          <a:xfrm>
            <a:off x="5746591" y="3714752"/>
            <a:ext cx="1779846" cy="646331"/>
          </a:xfrm>
          <a:prstGeom prst="rect">
            <a:avLst/>
          </a:prstGeom>
          <a:noFill/>
        </p:spPr>
        <p:txBody>
          <a:bodyPr wrap="none" rtlCol="0">
            <a:spAutoFit/>
          </a:bodyPr>
          <a:lstStyle/>
          <a:p>
            <a:pPr algn="ctr"/>
            <a:r>
              <a:rPr lang="fr-CA" b="1" dirty="0" smtClean="0"/>
              <a:t>Contribution à la</a:t>
            </a:r>
          </a:p>
          <a:p>
            <a:pPr algn="ctr"/>
            <a:r>
              <a:rPr lang="fr-CA" b="1" dirty="0" smtClean="0"/>
              <a:t>science</a:t>
            </a:r>
            <a:endParaRPr lang="fr-CA" b="1" dirty="0"/>
          </a:p>
        </p:txBody>
      </p:sp>
      <p:sp>
        <p:nvSpPr>
          <p:cNvPr id="21" name="TextBox 20"/>
          <p:cNvSpPr txBox="1"/>
          <p:nvPr/>
        </p:nvSpPr>
        <p:spPr>
          <a:xfrm>
            <a:off x="7856660" y="3500438"/>
            <a:ext cx="1287340" cy="369332"/>
          </a:xfrm>
          <a:prstGeom prst="rect">
            <a:avLst/>
          </a:prstGeom>
          <a:noFill/>
        </p:spPr>
        <p:txBody>
          <a:bodyPr wrap="none" rtlCol="0">
            <a:spAutoFit/>
          </a:bodyPr>
          <a:lstStyle/>
          <a:p>
            <a:r>
              <a:rPr lang="fr-CA" b="1" dirty="0" smtClean="0"/>
              <a:t>Application</a:t>
            </a:r>
          </a:p>
        </p:txBody>
      </p:sp>
      <p:sp>
        <p:nvSpPr>
          <p:cNvPr id="18" name="Slide Number Placeholder 17"/>
          <p:cNvSpPr>
            <a:spLocks noGrp="1"/>
          </p:cNvSpPr>
          <p:nvPr>
            <p:ph type="sldNum" sz="quarter" idx="12"/>
          </p:nvPr>
        </p:nvSpPr>
        <p:spPr/>
        <p:txBody>
          <a:bodyPr>
            <a:normAutofit fontScale="85000" lnSpcReduction="20000"/>
          </a:bodyPr>
          <a:lstStyle/>
          <a:p>
            <a:fld id="{1AD93096-5B34-4342-9326-69289CEAE4C2}" type="slidenum">
              <a:rPr lang="fr-CA" noProof="0" smtClean="0"/>
              <a:pPr/>
              <a:t>5</a:t>
            </a:fld>
            <a:endParaRPr lang="fr-CA" noProof="0">
              <a:solidFill>
                <a:srgbClr val="FFFFFF"/>
              </a:solidFill>
            </a:endParaRPr>
          </a:p>
        </p:txBody>
      </p:sp>
      <p:sp>
        <p:nvSpPr>
          <p:cNvPr id="22" name="Footer Placeholder 21"/>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CA" dirty="0" smtClean="0"/>
              <a:t>Références</a:t>
            </a:r>
            <a:endParaRPr lang="fr-CA" dirty="0"/>
          </a:p>
        </p:txBody>
      </p:sp>
      <p:sp>
        <p:nvSpPr>
          <p:cNvPr id="5" name="Espace réservé du pied de page 4"/>
          <p:cNvSpPr>
            <a:spLocks noGrp="1"/>
          </p:cNvSpPr>
          <p:nvPr>
            <p:ph type="ftr" sz="quarter" idx="11"/>
          </p:nvPr>
        </p:nvSpPr>
        <p:spPr/>
        <p:txBody>
          <a:bodyPr/>
          <a:lstStyle/>
          <a:p>
            <a:r>
              <a:rPr lang="fr-FR" smtClean="0"/>
              <a:t>IFT 821 / Rédiger et publier un article scientifique (Été 2011)</a:t>
            </a:r>
            <a:endParaRPr lang="en-US"/>
          </a:p>
        </p:txBody>
      </p:sp>
      <p:sp>
        <p:nvSpPr>
          <p:cNvPr id="4" name="Espace réservé du numéro de diapositive 3"/>
          <p:cNvSpPr>
            <a:spLocks noGrp="1"/>
          </p:cNvSpPr>
          <p:nvPr>
            <p:ph type="sldNum" sz="quarter" idx="12"/>
          </p:nvPr>
        </p:nvSpPr>
        <p:spPr/>
        <p:txBody>
          <a:bodyPr>
            <a:normAutofit fontScale="85000" lnSpcReduction="20000"/>
          </a:bodyPr>
          <a:lstStyle/>
          <a:p>
            <a:fld id="{1AD93096-5B34-4342-9326-69289CEAE4C2}" type="slidenum">
              <a:rPr lang="en-US" smtClean="0"/>
              <a:pPr/>
              <a:t>50</a:t>
            </a:fld>
            <a:endParaRPr lang="en-US" dirty="0"/>
          </a:p>
        </p:txBody>
      </p:sp>
      <p:sp>
        <p:nvSpPr>
          <p:cNvPr id="11" name="Espace réservé du contenu 10"/>
          <p:cNvSpPr>
            <a:spLocks noGrp="1"/>
          </p:cNvSpPr>
          <p:nvPr>
            <p:ph sz="quarter" idx="1"/>
          </p:nvPr>
        </p:nvSpPr>
        <p:spPr/>
        <p:txBody>
          <a:bodyPr/>
          <a:lstStyle/>
          <a:p>
            <a:pPr marL="514350" indent="-514350">
              <a:buFont typeface="+mj-lt"/>
              <a:buAutoNum type="arabicPeriod"/>
            </a:pPr>
            <a:r>
              <a:rPr lang="fr-FR" dirty="0" smtClean="0"/>
              <a:t>Katz, Michael Jay. </a:t>
            </a:r>
            <a:r>
              <a:rPr lang="fr-FR" b="1" dirty="0" err="1" smtClean="0"/>
              <a:t>From</a:t>
            </a:r>
            <a:r>
              <a:rPr lang="fr-FR" b="1" dirty="0" smtClean="0"/>
              <a:t> </a:t>
            </a:r>
            <a:r>
              <a:rPr lang="fr-FR" b="1" dirty="0" err="1" smtClean="0"/>
              <a:t>research</a:t>
            </a:r>
            <a:r>
              <a:rPr lang="fr-FR" b="1" dirty="0" smtClean="0"/>
              <a:t> to </a:t>
            </a:r>
            <a:r>
              <a:rPr lang="fr-FR" b="1" dirty="0" err="1" smtClean="0"/>
              <a:t>manuscript</a:t>
            </a:r>
            <a:r>
              <a:rPr lang="fr-FR" b="1" dirty="0" smtClean="0"/>
              <a:t> : a guide to </a:t>
            </a:r>
            <a:r>
              <a:rPr lang="fr-FR" b="1" dirty="0" err="1" smtClean="0"/>
              <a:t>scientific</a:t>
            </a:r>
            <a:r>
              <a:rPr lang="fr-FR" b="1" dirty="0" smtClean="0"/>
              <a:t> </a:t>
            </a:r>
            <a:r>
              <a:rPr lang="fr-FR" b="1" dirty="0" err="1" smtClean="0"/>
              <a:t>writing</a:t>
            </a:r>
            <a:r>
              <a:rPr lang="fr-FR" dirty="0" smtClean="0"/>
              <a:t>. Springer, 2</a:t>
            </a:r>
            <a:r>
              <a:rPr lang="fr-FR" baseline="30000" dirty="0" smtClean="0"/>
              <a:t>e</a:t>
            </a:r>
            <a:r>
              <a:rPr lang="fr-FR" dirty="0" smtClean="0"/>
              <a:t> édition, 2009. </a:t>
            </a:r>
            <a:r>
              <a:rPr lang="fr-FR" sz="2800" dirty="0" smtClean="0"/>
              <a:t>(Édition 2006 disponible dans Internet à partir du catalogue Crésus de l’</a:t>
            </a:r>
            <a:r>
              <a:rPr lang="fr-FR" sz="2800" dirty="0" err="1" smtClean="0"/>
              <a:t>UdeS</a:t>
            </a:r>
            <a:r>
              <a:rPr lang="fr-FR" sz="2800" dirty="0" smtClean="0"/>
              <a:t>).</a:t>
            </a:r>
            <a:endParaRPr lang="fr-FR" dirty="0" smtClean="0"/>
          </a:p>
          <a:p>
            <a:pPr marL="514350" indent="-514350">
              <a:buFont typeface="+mj-lt"/>
              <a:buAutoNum type="arabicPeriod"/>
            </a:pPr>
            <a:r>
              <a:rPr lang="fr-FR" dirty="0" smtClean="0"/>
              <a:t>Day, Robert A. </a:t>
            </a:r>
            <a:r>
              <a:rPr lang="fr-FR" b="1" dirty="0" smtClean="0"/>
              <a:t>How to </a:t>
            </a:r>
            <a:r>
              <a:rPr lang="fr-FR" b="1" dirty="0" err="1" smtClean="0"/>
              <a:t>write</a:t>
            </a:r>
            <a:r>
              <a:rPr lang="fr-FR" b="1" dirty="0" smtClean="0"/>
              <a:t> and </a:t>
            </a:r>
            <a:r>
              <a:rPr lang="fr-FR" b="1" dirty="0" err="1" smtClean="0"/>
              <a:t>publish</a:t>
            </a:r>
            <a:r>
              <a:rPr lang="fr-FR" b="1" dirty="0" smtClean="0"/>
              <a:t> a </a:t>
            </a:r>
            <a:r>
              <a:rPr lang="fr-FR" b="1" dirty="0" err="1" smtClean="0"/>
              <a:t>scientific</a:t>
            </a:r>
            <a:r>
              <a:rPr lang="fr-FR" b="1" dirty="0" smtClean="0"/>
              <a:t> </a:t>
            </a:r>
            <a:r>
              <a:rPr lang="fr-FR" b="1" dirty="0" err="1" smtClean="0"/>
              <a:t>paper</a:t>
            </a:r>
            <a:r>
              <a:rPr lang="fr-FR" dirty="0" smtClean="0"/>
              <a:t>. Oryx </a:t>
            </a:r>
            <a:r>
              <a:rPr lang="fr-FR" dirty="0" err="1" smtClean="0"/>
              <a:t>Press</a:t>
            </a:r>
            <a:r>
              <a:rPr lang="fr-FR" dirty="0" smtClean="0"/>
              <a:t>; 6</a:t>
            </a:r>
            <a:r>
              <a:rPr lang="fr-FR" baseline="30000" dirty="0" smtClean="0"/>
              <a:t>e</a:t>
            </a:r>
            <a:r>
              <a:rPr lang="fr-FR" dirty="0" smtClean="0"/>
              <a:t> édition, 2006.</a:t>
            </a:r>
            <a:endParaRPr lang="fr-CA"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p:txBody>
          <a:bodyPr/>
          <a:lstStyle/>
          <a:p>
            <a:r>
              <a:rPr lang="fr-CA" dirty="0" smtClean="0"/>
              <a:t>Bonnes publications!</a:t>
            </a:r>
            <a:endParaRPr lang="fr-CA" dirty="0"/>
          </a:p>
        </p:txBody>
      </p:sp>
      <p:sp>
        <p:nvSpPr>
          <p:cNvPr id="9" name="Title 8"/>
          <p:cNvSpPr>
            <a:spLocks noGrp="1"/>
          </p:cNvSpPr>
          <p:nvPr>
            <p:ph type="title"/>
          </p:nvPr>
        </p:nvSpPr>
        <p:spPr/>
        <p:txBody>
          <a:bodyPr/>
          <a:lstStyle/>
          <a:p>
            <a:r>
              <a:rPr lang="fr-CA" dirty="0" smtClean="0"/>
              <a:t>FIN</a:t>
            </a:r>
            <a:endParaRPr lang="fr-CA" dirty="0"/>
          </a:p>
        </p:txBody>
      </p:sp>
      <p:sp>
        <p:nvSpPr>
          <p:cNvPr id="4" name="Slide Number Placeholder 3"/>
          <p:cNvSpPr>
            <a:spLocks noGrp="1"/>
          </p:cNvSpPr>
          <p:nvPr>
            <p:ph type="sldNum" sz="quarter" idx="11"/>
          </p:nvPr>
        </p:nvSpPr>
        <p:spPr/>
        <p:txBody>
          <a:bodyPr>
            <a:normAutofit/>
          </a:bodyPr>
          <a:lstStyle/>
          <a:p>
            <a:fld id="{1AD93096-5B34-4342-9326-69289CEAE4C2}" type="slidenum">
              <a:rPr lang="fr-CA" noProof="0" smtClean="0"/>
              <a:pPr/>
              <a:t>51</a:t>
            </a:fld>
            <a:endParaRPr lang="fr-CA" noProof="0">
              <a:solidFill>
                <a:srgbClr val="FFFFFF"/>
              </a:solidFill>
            </a:endParaRPr>
          </a:p>
        </p:txBody>
      </p:sp>
      <p:sp>
        <p:nvSpPr>
          <p:cNvPr id="3" name="Footer Placeholder 2"/>
          <p:cNvSpPr>
            <a:spLocks noGrp="1"/>
          </p:cNvSpPr>
          <p:nvPr>
            <p:ph type="ftr" sz="quarter" idx="12"/>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fr-CA" dirty="0" smtClean="0"/>
              <a:t>Objectifs et caractéristiques</a:t>
            </a:r>
            <a:endParaRPr lang="fr-CA" dirty="0"/>
          </a:p>
        </p:txBody>
      </p:sp>
      <p:sp>
        <p:nvSpPr>
          <p:cNvPr id="4" name="Title 3"/>
          <p:cNvSpPr>
            <a:spLocks noGrp="1"/>
          </p:cNvSpPr>
          <p:nvPr>
            <p:ph type="title"/>
          </p:nvPr>
        </p:nvSpPr>
        <p:spPr/>
        <p:txBody>
          <a:bodyPr/>
          <a:lstStyle/>
          <a:p>
            <a:r>
              <a:rPr lang="fr-CA" dirty="0" smtClean="0"/>
              <a:t>L’article scientifique</a:t>
            </a:r>
            <a:endParaRPr lang="fr-CA" dirty="0"/>
          </a:p>
        </p:txBody>
      </p:sp>
      <p:sp>
        <p:nvSpPr>
          <p:cNvPr id="6" name="Slide Number Placeholder 5"/>
          <p:cNvSpPr>
            <a:spLocks noGrp="1"/>
          </p:cNvSpPr>
          <p:nvPr>
            <p:ph type="sldNum" sz="quarter" idx="11"/>
          </p:nvPr>
        </p:nvSpPr>
        <p:spPr/>
        <p:txBody>
          <a:bodyPr/>
          <a:lstStyle/>
          <a:p>
            <a:pPr algn="ctr"/>
            <a:fld id="{1AD93096-5B34-4342-9326-69289CEAE4C2}" type="slidenum">
              <a:rPr lang="en-US" smtClean="0"/>
              <a:pPr algn="ctr"/>
              <a:t>6</a:t>
            </a:fld>
            <a:endParaRPr lang="en-US" sz="2400" dirty="0">
              <a:solidFill>
                <a:srgbClr val="FFFFFF"/>
              </a:solidFill>
            </a:endParaRPr>
          </a:p>
        </p:txBody>
      </p:sp>
      <p:sp>
        <p:nvSpPr>
          <p:cNvPr id="7" name="Footer Placeholder 6"/>
          <p:cNvSpPr>
            <a:spLocks noGrp="1"/>
          </p:cNvSpPr>
          <p:nvPr>
            <p:ph type="ftr" sz="quarter" idx="12"/>
          </p:nvPr>
        </p:nvSpPr>
        <p:spPr/>
        <p:txBody>
          <a:bodyPr/>
          <a:lstStyle/>
          <a:p>
            <a:r>
              <a:rPr lang="fr-FR" smtClean="0"/>
              <a:t>IFT 821 / Rédiger et publier un article scientifique (Été 2011)</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351840" cy="990600"/>
          </a:xfrm>
        </p:spPr>
        <p:txBody>
          <a:bodyPr>
            <a:normAutofit fontScale="90000"/>
          </a:bodyPr>
          <a:lstStyle/>
          <a:p>
            <a:r>
              <a:rPr lang="fr-CA" dirty="0" smtClean="0"/>
              <a:t>Objectifs d’un article scientifique (1)</a:t>
            </a:r>
            <a:endParaRPr lang="fr-CA" dirty="0"/>
          </a:p>
        </p:txBody>
      </p:sp>
      <p:sp>
        <p:nvSpPr>
          <p:cNvPr id="3" name="Rectangle 2"/>
          <p:cNvSpPr>
            <a:spLocks noGrp="1"/>
          </p:cNvSpPr>
          <p:nvPr>
            <p:ph sz="quarter" idx="1"/>
          </p:nvPr>
        </p:nvSpPr>
        <p:spPr>
          <a:xfrm>
            <a:off x="612648" y="1600200"/>
            <a:ext cx="8153400" cy="4757758"/>
          </a:xfrm>
        </p:spPr>
        <p:txBody>
          <a:bodyPr>
            <a:normAutofit fontScale="77500" lnSpcReduction="20000"/>
          </a:bodyPr>
          <a:lstStyle/>
          <a:p>
            <a:pPr>
              <a:buFont typeface="Wingdings" pitchFamily="2" charset="2"/>
              <a:buChar char="Ø"/>
            </a:pPr>
            <a:r>
              <a:rPr lang="fr-CA" dirty="0" smtClean="0"/>
              <a:t>Communiquer.</a:t>
            </a:r>
          </a:p>
          <a:p>
            <a:pPr lvl="1">
              <a:buFont typeface="Wingdings" pitchFamily="2" charset="2"/>
              <a:buChar char="Ø"/>
            </a:pPr>
            <a:r>
              <a:rPr lang="fr-CA" dirty="0" smtClean="0"/>
              <a:t>Message = </a:t>
            </a:r>
            <a:r>
              <a:rPr lang="fr-CA" b="1" dirty="0" smtClean="0"/>
              <a:t>nouvelle conclusion</a:t>
            </a:r>
            <a:r>
              <a:rPr lang="fr-CA" dirty="0" smtClean="0"/>
              <a:t>, nouvelle idée, nouvelle connaissance, nouvelle méthode, nouvelle approche pour hypothèse* différente, etc.</a:t>
            </a:r>
          </a:p>
          <a:p>
            <a:pPr lvl="1">
              <a:buFont typeface="Wingdings" pitchFamily="2" charset="2"/>
              <a:buChar char="Ø"/>
            </a:pPr>
            <a:r>
              <a:rPr lang="fr-CA" dirty="0" smtClean="0"/>
              <a:t>Exemple: </a:t>
            </a:r>
          </a:p>
          <a:p>
            <a:pPr lvl="2">
              <a:buFont typeface="Wingdings" pitchFamily="2" charset="2"/>
              <a:buChar char="Ø"/>
            </a:pPr>
            <a:r>
              <a:rPr lang="fr-CA" dirty="0" smtClean="0"/>
              <a:t>La consommation d’un verre de vin par jour peut réduire les risques de cancer.</a:t>
            </a:r>
          </a:p>
          <a:p>
            <a:pPr lvl="2">
              <a:buFont typeface="Wingdings" pitchFamily="2" charset="2"/>
              <a:buChar char="Ø"/>
            </a:pPr>
            <a:r>
              <a:rPr lang="fr-CA" dirty="0" smtClean="0"/>
              <a:t>Présentation d’une méthode originale pour reconstruire un objet en 3D à partir d’une séquences d’images prises par une caméra non calibrée.</a:t>
            </a:r>
          </a:p>
          <a:p>
            <a:pPr lvl="2">
              <a:buFont typeface="Wingdings" pitchFamily="2" charset="2"/>
              <a:buChar char="Ø"/>
            </a:pPr>
            <a:r>
              <a:rPr lang="fr-CA" dirty="0" smtClean="0"/>
              <a:t>Le jeu de serpents et échelles modifié contient des défis intéressants pour l’enseignement des processus de décision de Markov.</a:t>
            </a:r>
          </a:p>
          <a:p>
            <a:pPr lvl="2">
              <a:buFont typeface="Wingdings" pitchFamily="2" charset="2"/>
              <a:buChar char="Ø"/>
            </a:pPr>
            <a:r>
              <a:rPr lang="fr-CA" dirty="0" smtClean="0"/>
              <a:t>Une nouvelle méthode de planification sous incertitude.</a:t>
            </a:r>
          </a:p>
          <a:p>
            <a:pPr>
              <a:buFont typeface="Wingdings" pitchFamily="2" charset="2"/>
              <a:buChar char="Ø"/>
            </a:pPr>
            <a:r>
              <a:rPr lang="fr-CA" dirty="0" smtClean="0"/>
              <a:t>Persistance des connaissances (forme écrite).</a:t>
            </a:r>
          </a:p>
          <a:p>
            <a:pPr>
              <a:buNone/>
            </a:pPr>
            <a:r>
              <a:rPr lang="fr-CA" sz="2065" dirty="0" smtClean="0"/>
              <a:t>*Attention : dans cette présentation, le mot hypothèse peut avoir deux sens : (1) une propriété du problème </a:t>
            </a:r>
            <a:r>
              <a:rPr lang="fr-CA" sz="2065" dirty="0" err="1" smtClean="0"/>
              <a:t>asumée</a:t>
            </a:r>
            <a:r>
              <a:rPr lang="fr-CA" sz="2065" dirty="0" smtClean="0"/>
              <a:t> (</a:t>
            </a:r>
            <a:r>
              <a:rPr lang="fr-CA" sz="2065" i="1" dirty="0" err="1" smtClean="0"/>
              <a:t>assumption</a:t>
            </a:r>
            <a:r>
              <a:rPr lang="fr-CA" sz="2065" dirty="0" smtClean="0"/>
              <a:t> en anglais); (2) une explication possible.</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7</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51840" cy="990600"/>
          </a:xfrm>
        </p:spPr>
        <p:txBody>
          <a:bodyPr>
            <a:normAutofit fontScale="90000"/>
          </a:bodyPr>
          <a:lstStyle/>
          <a:p>
            <a:r>
              <a:rPr lang="fr-CA" dirty="0" smtClean="0"/>
              <a:t>Objectifs d’un article scientifique (2)</a:t>
            </a:r>
            <a:endParaRPr lang="fr-CA" dirty="0"/>
          </a:p>
        </p:txBody>
      </p:sp>
      <p:sp>
        <p:nvSpPr>
          <p:cNvPr id="3" name="Content Placeholder 2"/>
          <p:cNvSpPr>
            <a:spLocks noGrp="1"/>
          </p:cNvSpPr>
          <p:nvPr>
            <p:ph sz="quarter" idx="1"/>
          </p:nvPr>
        </p:nvSpPr>
        <p:spPr/>
        <p:txBody>
          <a:bodyPr>
            <a:normAutofit fontScale="92500"/>
          </a:bodyPr>
          <a:lstStyle/>
          <a:p>
            <a:pPr>
              <a:buFont typeface="Wingdings" pitchFamily="2" charset="2"/>
              <a:buChar char="Ø"/>
            </a:pPr>
            <a:r>
              <a:rPr lang="fr-CA" dirty="0" smtClean="0"/>
              <a:t>Reproductivité des résultats.</a:t>
            </a:r>
          </a:p>
          <a:p>
            <a:pPr lvl="1">
              <a:buFont typeface="Wingdings" pitchFamily="2" charset="2"/>
              <a:buChar char="Ø"/>
            </a:pPr>
            <a:r>
              <a:rPr lang="fr-CA" dirty="0" smtClean="0"/>
              <a:t>La reproductivité des résultats est un critère essentiel en science afin d’assurer l’objectivité de la conclusion.</a:t>
            </a:r>
          </a:p>
          <a:p>
            <a:pPr lvl="1">
              <a:buFont typeface="Wingdings" pitchFamily="2" charset="2"/>
              <a:buChar char="Ø"/>
            </a:pPr>
            <a:r>
              <a:rPr lang="fr-CA" dirty="0" smtClean="0"/>
              <a:t>En informatique, cela fait souvent défaut puisque l’implémentation (code source) n’est pas systématiquement exigée dans les publications scientifiques.</a:t>
            </a:r>
          </a:p>
          <a:p>
            <a:pPr lvl="1">
              <a:buFont typeface="Wingdings" pitchFamily="2" charset="2"/>
              <a:buChar char="Ø"/>
            </a:pPr>
            <a:r>
              <a:rPr lang="fr-CA" dirty="0" smtClean="0"/>
              <a:t>Expérimentations sur des jeux de données reconnus.</a:t>
            </a:r>
          </a:p>
          <a:p>
            <a:pPr lvl="2">
              <a:buFont typeface="Wingdings" pitchFamily="2" charset="2"/>
              <a:buChar char="Ø"/>
            </a:pPr>
            <a:r>
              <a:rPr lang="fr-CA" dirty="0" smtClean="0"/>
              <a:t>Ensemble de benchmarks établis.</a:t>
            </a:r>
          </a:p>
          <a:p>
            <a:pPr lvl="2">
              <a:buFont typeface="Wingdings" pitchFamily="2" charset="2"/>
              <a:buChar char="Ø"/>
            </a:pPr>
            <a:r>
              <a:rPr lang="fr-CA" dirty="0" smtClean="0"/>
              <a:t>Ex: domaines du ICAPS / IPC, données odométrie et laser pour construction de cartes en robotique, etc.</a:t>
            </a:r>
          </a:p>
        </p:txBody>
      </p:sp>
      <p:sp>
        <p:nvSpPr>
          <p:cNvPr id="4" name="Slide Number Placeholder 3"/>
          <p:cNvSpPr>
            <a:spLocks noGrp="1"/>
          </p:cNvSpPr>
          <p:nvPr>
            <p:ph type="sldNum" sz="quarter" idx="12"/>
          </p:nvPr>
        </p:nvSpPr>
        <p:spPr/>
        <p:txBody>
          <a:bodyPr>
            <a:normAutofit fontScale="85000" lnSpcReduction="20000"/>
          </a:bodyPr>
          <a:lstStyle/>
          <a:p>
            <a:fld id="{1AD93096-5B34-4342-9326-69289CEAE4C2}" type="slidenum">
              <a:rPr lang="fr-CA" noProof="0" smtClean="0"/>
              <a:pPr/>
              <a:t>8</a:t>
            </a:fld>
            <a:endParaRPr lang="fr-CA" noProof="0">
              <a:solidFill>
                <a:srgbClr val="FFFFFF"/>
              </a:solidFill>
            </a:endParaRPr>
          </a:p>
        </p:txBody>
      </p:sp>
      <p:sp>
        <p:nvSpPr>
          <p:cNvPr id="5" name="Footer Placeholder 4"/>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sz="3600" dirty="0" smtClean="0"/>
              <a:t>Caractéristiques d’un article scientifique (1)</a:t>
            </a:r>
            <a:endParaRPr lang="fr-CA" sz="3600" dirty="0"/>
          </a:p>
        </p:txBody>
      </p:sp>
      <p:sp>
        <p:nvSpPr>
          <p:cNvPr id="6" name="Content Placeholder 5"/>
          <p:cNvSpPr>
            <a:spLocks noGrp="1"/>
          </p:cNvSpPr>
          <p:nvPr>
            <p:ph sz="quarter" idx="1"/>
          </p:nvPr>
        </p:nvSpPr>
        <p:spPr>
          <a:xfrm>
            <a:off x="612648" y="1600200"/>
            <a:ext cx="8153400" cy="4972072"/>
          </a:xfrm>
        </p:spPr>
        <p:txBody>
          <a:bodyPr>
            <a:normAutofit fontScale="92500" lnSpcReduction="10000"/>
          </a:bodyPr>
          <a:lstStyle/>
          <a:p>
            <a:r>
              <a:rPr lang="fr-CA" dirty="0" smtClean="0"/>
              <a:t>Sujet précis.</a:t>
            </a:r>
          </a:p>
          <a:p>
            <a:pPr lvl="1"/>
            <a:r>
              <a:rPr lang="fr-CA" dirty="0" smtClean="0"/>
              <a:t>Un seul axe principal (une seule conclusion).</a:t>
            </a:r>
          </a:p>
          <a:p>
            <a:pPr lvl="1"/>
            <a:r>
              <a:rPr lang="fr-CA" dirty="0" smtClean="0"/>
              <a:t>Si l’article a deux conclusions, il peut être préférable de le scinder en deux articles (article ≠ rapport).</a:t>
            </a:r>
          </a:p>
          <a:p>
            <a:r>
              <a:rPr lang="fr-CA" dirty="0" smtClean="0"/>
              <a:t>Langage précis.</a:t>
            </a:r>
          </a:p>
          <a:p>
            <a:pPr lvl="1"/>
            <a:r>
              <a:rPr lang="fr-CA" dirty="0" smtClean="0"/>
              <a:t>Utilisation de nombres, symboles, équations.</a:t>
            </a:r>
          </a:p>
          <a:p>
            <a:pPr lvl="1"/>
            <a:r>
              <a:rPr lang="fr-CA" dirty="0" smtClean="0"/>
              <a:t>Texte objectif et neutre.</a:t>
            </a:r>
          </a:p>
          <a:p>
            <a:pPr lvl="1"/>
            <a:r>
              <a:rPr lang="fr-CA" dirty="0" smtClean="0"/>
              <a:t>Ton scientifique : on n’écrit ni un roman, ni un poème.</a:t>
            </a:r>
          </a:p>
          <a:p>
            <a:pPr lvl="1"/>
            <a:r>
              <a:rPr lang="fr-CA" dirty="0" smtClean="0"/>
              <a:t>Terminologie utilisée très importante. Ne pas hésiter à répéter les même termes). Éviter les synonymes.</a:t>
            </a:r>
          </a:p>
          <a:p>
            <a:r>
              <a:rPr lang="fr-CA" dirty="0" smtClean="0"/>
              <a:t>Droit au but.</a:t>
            </a:r>
          </a:p>
          <a:p>
            <a:pPr lvl="1"/>
            <a:r>
              <a:rPr lang="fr-CA" dirty="0" smtClean="0"/>
              <a:t>L’objectif principal est de tirer une conclusion.</a:t>
            </a:r>
          </a:p>
        </p:txBody>
      </p:sp>
      <p:sp>
        <p:nvSpPr>
          <p:cNvPr id="5" name="Slide Number Placeholder 4"/>
          <p:cNvSpPr>
            <a:spLocks noGrp="1"/>
          </p:cNvSpPr>
          <p:nvPr>
            <p:ph type="sldNum" sz="quarter" idx="12"/>
          </p:nvPr>
        </p:nvSpPr>
        <p:spPr/>
        <p:txBody>
          <a:bodyPr>
            <a:normAutofit fontScale="85000" lnSpcReduction="20000"/>
          </a:bodyPr>
          <a:lstStyle/>
          <a:p>
            <a:fld id="{1AD93096-5B34-4342-9326-69289CEAE4C2}" type="slidenum">
              <a:rPr lang="fr-CA" noProof="0" smtClean="0"/>
              <a:pPr/>
              <a:t>9</a:t>
            </a:fld>
            <a:endParaRPr lang="fr-CA" noProof="0">
              <a:solidFill>
                <a:srgbClr val="FFFFFF"/>
              </a:solidFill>
            </a:endParaRPr>
          </a:p>
        </p:txBody>
      </p:sp>
      <p:sp>
        <p:nvSpPr>
          <p:cNvPr id="7" name="Footer Placeholder 6"/>
          <p:cNvSpPr>
            <a:spLocks noGrp="1"/>
          </p:cNvSpPr>
          <p:nvPr>
            <p:ph type="ftr" sz="quarter" idx="11"/>
          </p:nvPr>
        </p:nvSpPr>
        <p:spPr/>
        <p:txBody>
          <a:bodyPr/>
          <a:lstStyle/>
          <a:p>
            <a:r>
              <a:rPr lang="fr-FR" noProof="0" smtClean="0"/>
              <a:t>IFT 821 / Rédiger et publier un article scientifique (Été 2011)</a:t>
            </a:r>
            <a:endParaRPr lang="fr-CA"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 presentation for college 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Aspect</Template>
  <TotalTime>0</TotalTime>
  <Words>3417</Words>
  <Application>Microsoft Office PowerPoint</Application>
  <PresentationFormat>Affichage à l'écran (4:3)</PresentationFormat>
  <Paragraphs>523</Paragraphs>
  <Slides>51</Slides>
  <Notes>7</Notes>
  <HiddenSlides>0</HiddenSlides>
  <MMClips>0</MMClips>
  <ScaleCrop>false</ScaleCrop>
  <HeadingPairs>
    <vt:vector size="4" baseType="variant">
      <vt:variant>
        <vt:lpstr>Thème</vt:lpstr>
      </vt:variant>
      <vt:variant>
        <vt:i4>1</vt:i4>
      </vt:variant>
      <vt:variant>
        <vt:lpstr>Titres des diapositives</vt:lpstr>
      </vt:variant>
      <vt:variant>
        <vt:i4>51</vt:i4>
      </vt:variant>
    </vt:vector>
  </HeadingPairs>
  <TitlesOfParts>
    <vt:vector size="52" baseType="lpstr">
      <vt:lpstr>Academic presentation for college course</vt:lpstr>
      <vt:lpstr>Rédiger et publier un article scientifique</vt:lpstr>
      <vt:lpstr>Sommaire</vt:lpstr>
      <vt:lpstr>Contribution à la science</vt:lpstr>
      <vt:lpstr>La science est un ensemble de connaissances au service de la société</vt:lpstr>
      <vt:lpstr>Contribution à la science</vt:lpstr>
      <vt:lpstr>L’article scientifique</vt:lpstr>
      <vt:lpstr>Objectifs d’un article scientifique (1)</vt:lpstr>
      <vt:lpstr>Objectifs d’un article scientifique (2)</vt:lpstr>
      <vt:lpstr>Caractéristiques d’un article scientifique (1)</vt:lpstr>
      <vt:lpstr>Caractéristiques d’un article scientifique (2)</vt:lpstr>
      <vt:lpstr>Caractéristiques d’un article scientifique (3)</vt:lpstr>
      <vt:lpstr>Caractéristiques d’un article scientifique (4)</vt:lpstr>
      <vt:lpstr>Caractéristiques d’un article scientifique (5)</vt:lpstr>
      <vt:lpstr>Éthique et rigueur scientifique</vt:lpstr>
      <vt:lpstr>Structure d’un article scientifique</vt:lpstr>
      <vt:lpstr>Rédaction</vt:lpstr>
      <vt:lpstr>Étapes d’un projet de recherche</vt:lpstr>
      <vt:lpstr>Étapes de rédactions</vt:lpstr>
      <vt:lpstr>Article: Matériel et méthodologie</vt:lpstr>
      <vt:lpstr>Article: Résultats (1)</vt:lpstr>
      <vt:lpstr>Article: Résultats (2)</vt:lpstr>
      <vt:lpstr>Article: Discussion</vt:lpstr>
      <vt:lpstr>Article: Conclusion</vt:lpstr>
      <vt:lpstr>Article: Introduction</vt:lpstr>
      <vt:lpstr>Article: Résumé et titre</vt:lpstr>
      <vt:lpstr>Comment écrire du texte</vt:lpstr>
      <vt:lpstr>Comment écrire du texte (2)</vt:lpstr>
      <vt:lpstr>Comment écrire du texte (3)</vt:lpstr>
      <vt:lpstr>Équations, tableaux, figures, …</vt:lpstr>
      <vt:lpstr>Tableaux</vt:lpstr>
      <vt:lpstr>Diagrammes</vt:lpstr>
      <vt:lpstr>Diagrammes</vt:lpstr>
      <vt:lpstr>Figures</vt:lpstr>
      <vt:lpstr>Références des éléments dans le texte</vt:lpstr>
      <vt:lpstr>Impression et autres considérations</vt:lpstr>
      <vt:lpstr>Bibliographique</vt:lpstr>
      <vt:lpstr>Bibliographique: quoi citer ?</vt:lpstr>
      <vt:lpstr>Outils de rédaction</vt:lpstr>
      <vt:lpstr>Outils recommandés</vt:lpstr>
      <vt:lpstr>Processus de publication scientifique</vt:lpstr>
      <vt:lpstr>Médiums de publication d’articles scientifiques</vt:lpstr>
      <vt:lpstr>Cheminement typique d’une idée</vt:lpstr>
      <vt:lpstr>Appel aux contributions (Call for papers)</vt:lpstr>
      <vt:lpstr>Où publier (1)</vt:lpstr>
      <vt:lpstr>Où publier (2)</vt:lpstr>
      <vt:lpstr>Processus typique d’une publication à une conférence</vt:lpstr>
      <vt:lpstr>Propriété intellectuelle</vt:lpstr>
      <vt:lpstr>Auteurs</vt:lpstr>
      <vt:lpstr>Exercices</vt:lpstr>
      <vt:lpstr>Références</vt:lpstr>
      <vt:lpstr>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2011-11-28T00:58:59Z</dcterms:created>
  <dcterms:modified xsi:type="dcterms:W3CDTF">2013-07-04T10:49:49Z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TC103524801033</vt:lpwstr>
  </property>
</Properties>
</file>